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1" r:id="rId5"/>
    <p:sldId id="258" r:id="rId6"/>
    <p:sldId id="262" r:id="rId7"/>
    <p:sldId id="259" r:id="rId8"/>
    <p:sldId id="263" r:id="rId9"/>
    <p:sldId id="260" r:id="rId10"/>
  </p:sldIdLst>
  <p:sldSz cx="12192000" cy="6858000"/>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96" y="-5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7F50BF6-E8EB-4EB3-8576-6A5132CED05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A7176B2-C402-47B3-8AA7-4226B0B516A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C593D42-1A00-43D1-ADC6-6D96CAB514F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65370A-F8FF-46FF-8763-4E5B574690C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5153AC-AE78-47E6-930F-31F198608C5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7EB1BAC-E877-4F94-B506-823B3F12565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032E848-0080-4312-9D57-297842D74F9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AA08EB8-1020-4187-BE38-611D6B82CF3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CC33C2D-E675-4EB2-B390-C72EEDA7BAC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BBF7304-9D7E-4130-AEB7-4C857FE9F26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E31C08D-F1B0-400E-BB99-53632572CE0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4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D48A417-6D1E-4C97-8913-504FA910056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ctrTitle"/>
          </p:nvPr>
        </p:nvSpPr>
        <p:spPr>
          <a:xfrm>
            <a:off x="0" y="2708920"/>
            <a:ext cx="12192000" cy="1038003"/>
          </a:xfrm>
        </p:spPr>
        <p:txBody>
          <a:bodyPr/>
          <a:lstStyle/>
          <a:p>
            <a:pPr eaLnBrk="1" hangingPunct="1"/>
            <a:r>
              <a:rPr lang="en-GB" sz="9600" dirty="0" smtClean="0">
                <a:latin typeface="Calibri" panose="020F0502020204030204" pitchFamily="34" charset="0"/>
                <a:cs typeface="Calibri" panose="020F0502020204030204" pitchFamily="34" charset="0"/>
              </a:rPr>
              <a:t>GOODYEAR</a:t>
            </a:r>
          </a:p>
        </p:txBody>
      </p:sp>
      <p:sp>
        <p:nvSpPr>
          <p:cNvPr id="2051" name="Rectangle 7"/>
          <p:cNvSpPr>
            <a:spLocks noGrp="1" noChangeArrowheads="1"/>
          </p:cNvSpPr>
          <p:nvPr>
            <p:ph type="subTitle" idx="1"/>
          </p:nvPr>
        </p:nvSpPr>
        <p:spPr>
          <a:xfrm>
            <a:off x="-5885" y="5517232"/>
            <a:ext cx="12192000" cy="622920"/>
          </a:xfrm>
        </p:spPr>
        <p:txBody>
          <a:bodyPr/>
          <a:lstStyle/>
          <a:p>
            <a:pPr eaLnBrk="1" hangingPunct="1"/>
            <a:r>
              <a:rPr lang="en-GB" dirty="0" smtClean="0"/>
              <a:t>Lady Justice </a:t>
            </a:r>
            <a:r>
              <a:rPr lang="en-GB" dirty="0" err="1" smtClean="0"/>
              <a:t>Hallett</a:t>
            </a:r>
            <a:r>
              <a:rPr lang="en-GB" dirty="0" smtClean="0"/>
              <a:t> DBE and Dame Linda Dobbs DBE</a:t>
            </a:r>
          </a:p>
        </p:txBody>
      </p:sp>
      <p:sp>
        <p:nvSpPr>
          <p:cNvPr id="2" name="Rectangle 1"/>
          <p:cNvSpPr/>
          <p:nvPr/>
        </p:nvSpPr>
        <p:spPr>
          <a:xfrm>
            <a:off x="-6031" y="3861048"/>
            <a:ext cx="12192000" cy="646331"/>
          </a:xfrm>
          <a:prstGeom prst="rect">
            <a:avLst/>
          </a:prstGeom>
        </p:spPr>
        <p:txBody>
          <a:bodyPr wrap="square">
            <a:spAutoFit/>
          </a:bodyPr>
          <a:lstStyle/>
          <a:p>
            <a:pPr algn="ctr" eaLnBrk="1" hangingPunct="1"/>
            <a:r>
              <a:rPr lang="en-GB" sz="3600" dirty="0" smtClean="0">
                <a:solidFill>
                  <a:schemeClr val="tx1">
                    <a:lumMod val="65000"/>
                    <a:lumOff val="35000"/>
                  </a:schemeClr>
                </a:solidFill>
              </a:rPr>
              <a:t>SENTENCE INDICATIONS</a:t>
            </a:r>
            <a:endParaRPr lang="en-GB" sz="36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a:xfrm>
            <a:off x="0" y="476672"/>
            <a:ext cx="12192000" cy="1143000"/>
          </a:xfrm>
        </p:spPr>
        <p:txBody>
          <a:bodyPr/>
          <a:lstStyle/>
          <a:p>
            <a:pPr eaLnBrk="1" hangingPunct="1"/>
            <a:r>
              <a:rPr lang="en-GB" dirty="0" smtClean="0"/>
              <a:t>GOODYEAR</a:t>
            </a:r>
          </a:p>
        </p:txBody>
      </p:sp>
      <p:sp>
        <p:nvSpPr>
          <p:cNvPr id="3075" name="Rectangle 8"/>
          <p:cNvSpPr>
            <a:spLocks noGrp="1" noChangeArrowheads="1"/>
          </p:cNvSpPr>
          <p:nvPr>
            <p:ph type="body" idx="1"/>
          </p:nvPr>
        </p:nvSpPr>
        <p:spPr>
          <a:xfrm>
            <a:off x="609600" y="1844824"/>
            <a:ext cx="10972800" cy="4525963"/>
          </a:xfrm>
        </p:spPr>
        <p:txBody>
          <a:bodyPr/>
          <a:lstStyle/>
          <a:p>
            <a:pPr eaLnBrk="1" hangingPunct="1">
              <a:lnSpc>
                <a:spcPct val="80000"/>
              </a:lnSpc>
              <a:buFontTx/>
              <a:buNone/>
            </a:pPr>
            <a:r>
              <a:rPr lang="en-GB" b="1" dirty="0"/>
              <a:t>Goodyear [2005] 2  Cr App R 20, (para 53) establishes: </a:t>
            </a:r>
          </a:p>
          <a:p>
            <a:pPr marL="901700" lvl="1" indent="-457200" eaLnBrk="1" hangingPunct="1">
              <a:lnSpc>
                <a:spcPct val="80000"/>
              </a:lnSpc>
              <a:spcBef>
                <a:spcPts val="1200"/>
              </a:spcBef>
              <a:buFont typeface="Arial" panose="020B0604020202020204" pitchFamily="34" charset="0"/>
              <a:buChar char="•"/>
            </a:pPr>
            <a:r>
              <a:rPr lang="en-GB" sz="3200" dirty="0" smtClean="0"/>
              <a:t>that a judge, </a:t>
            </a:r>
            <a:r>
              <a:rPr lang="en-GB" sz="3200" b="1" dirty="0" smtClean="0"/>
              <a:t>if asked</a:t>
            </a:r>
            <a:r>
              <a:rPr lang="en-GB" sz="3200" dirty="0" smtClean="0"/>
              <a:t>, is entitled to give an indication as to the likely sentence. This is ordinarily confined to indicating the maximum sentence s/he would pass if the defendant were to plead guilty at the time the indication is sought. </a:t>
            </a:r>
          </a:p>
          <a:p>
            <a:pPr marL="0" indent="15875" eaLnBrk="1" hangingPunct="1">
              <a:lnSpc>
                <a:spcPct val="80000"/>
              </a:lnSpc>
              <a:spcBef>
                <a:spcPts val="1800"/>
              </a:spcBef>
              <a:spcAft>
                <a:spcPts val="1200"/>
              </a:spcAft>
              <a:buFontTx/>
              <a:buNone/>
            </a:pPr>
            <a:r>
              <a:rPr lang="en-GB" dirty="0" smtClean="0"/>
              <a:t>The </a:t>
            </a:r>
            <a:r>
              <a:rPr lang="en-GB" b="1" dirty="0"/>
              <a:t>Basic </a:t>
            </a:r>
            <a:r>
              <a:rPr lang="en-GB" b="1" dirty="0" smtClean="0"/>
              <a:t>Principle </a:t>
            </a:r>
            <a:r>
              <a:rPr lang="en-GB" dirty="0" smtClean="0"/>
              <a:t>is </a:t>
            </a:r>
            <a:r>
              <a:rPr lang="en-GB" dirty="0"/>
              <a:t>to safeguard against creation or </a:t>
            </a:r>
            <a:r>
              <a:rPr lang="en-GB" dirty="0" smtClean="0"/>
              <a:t>appearance </a:t>
            </a:r>
            <a:r>
              <a:rPr lang="en-GB" dirty="0"/>
              <a:t>of judicial pressure on </a:t>
            </a:r>
            <a:r>
              <a:rPr lang="en-GB" dirty="0" smtClean="0"/>
              <a:t>D.</a:t>
            </a:r>
            <a:endParaRPr lang="en-GB" dirty="0"/>
          </a:p>
          <a:p>
            <a:pPr marL="630238" eaLnBrk="1" hangingPunct="1">
              <a:lnSpc>
                <a:spcPct val="80000"/>
              </a:lnSpc>
              <a:buFontTx/>
              <a:buNone/>
            </a:pPr>
            <a:r>
              <a:rPr lang="en-GB" dirty="0"/>
              <a:t>	</a:t>
            </a:r>
            <a:r>
              <a:rPr lang="en-GB" dirty="0" smtClean="0"/>
              <a:t>See</a:t>
            </a:r>
            <a:r>
              <a:rPr lang="en-GB" dirty="0"/>
              <a:t>: St Lucia CPR Part 11.4 </a:t>
            </a:r>
          </a:p>
          <a:p>
            <a:pPr eaLnBrk="1" hangingPunct="1">
              <a:lnSpc>
                <a:spcPct val="80000"/>
              </a:lnSpc>
              <a:buFontTx/>
              <a:buNone/>
            </a:pPr>
            <a:endParaRPr lang="en-GB" sz="1800" dirty="0"/>
          </a:p>
          <a:p>
            <a:pPr eaLnBrk="1" hangingPunct="1">
              <a:lnSpc>
                <a:spcPct val="80000"/>
              </a:lnSpc>
              <a:buFontTx/>
              <a:buNone/>
            </a:pPr>
            <a:r>
              <a:rPr lang="en-GB" sz="1800" dirty="0"/>
              <a:t>. </a:t>
            </a:r>
          </a:p>
          <a:p>
            <a:pPr eaLnBrk="1" hangingPunct="1">
              <a:lnSpc>
                <a:spcPct val="80000"/>
              </a:lnSpc>
              <a:buFontTx/>
              <a:buNone/>
            </a:pPr>
            <a:endParaRPr lang="en-GB"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12192000" cy="1143000"/>
          </a:xfrm>
        </p:spPr>
        <p:txBody>
          <a:bodyPr/>
          <a:lstStyle/>
          <a:p>
            <a:r>
              <a:rPr lang="en-US" dirty="0" smtClean="0"/>
              <a:t>AUTHORITY </a:t>
            </a:r>
            <a:endParaRPr lang="en-US" dirty="0"/>
          </a:p>
        </p:txBody>
      </p:sp>
      <p:sp>
        <p:nvSpPr>
          <p:cNvPr id="3" name="Content Placeholder 2"/>
          <p:cNvSpPr>
            <a:spLocks noGrp="1"/>
          </p:cNvSpPr>
          <p:nvPr>
            <p:ph idx="1"/>
          </p:nvPr>
        </p:nvSpPr>
        <p:spPr>
          <a:xfrm>
            <a:off x="767408" y="1844824"/>
            <a:ext cx="10657184" cy="4248472"/>
          </a:xfrm>
        </p:spPr>
        <p:txBody>
          <a:bodyPr/>
          <a:lstStyle/>
          <a:p>
            <a:pPr marL="0" indent="0">
              <a:buNone/>
            </a:pPr>
            <a:r>
              <a:rPr lang="en-US" sz="2800" b="1" dirty="0"/>
              <a:t>DPP v Elvis Richardson ECSC Crim. – Claim. No. SKBHCR 2013/0030</a:t>
            </a:r>
            <a:r>
              <a:rPr lang="en-US" sz="2800" dirty="0"/>
              <a:t>: </a:t>
            </a:r>
            <a:r>
              <a:rPr lang="en-US" dirty="0" smtClean="0"/>
              <a:t>Setting out the general approach to Sentence Indications in </a:t>
            </a:r>
            <a:r>
              <a:rPr lang="en-US" b="1" dirty="0" smtClean="0"/>
              <a:t>R v Goodyear</a:t>
            </a:r>
            <a:r>
              <a:rPr lang="en-US" dirty="0" smtClean="0"/>
              <a:t>: </a:t>
            </a:r>
          </a:p>
          <a:p>
            <a:pPr marL="715963" indent="0">
              <a:spcBef>
                <a:spcPts val="2400"/>
              </a:spcBef>
              <a:buNone/>
            </a:pPr>
            <a:r>
              <a:rPr lang="en-US" dirty="0" smtClean="0"/>
              <a:t>“Defendant may seek an indication from the court what is the maximum sentence to be imposed if he were to plead guilty. Such an indication must be given in open court and in the presence of the defendant.”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404664"/>
            <a:ext cx="12192000" cy="1143000"/>
          </a:xfrm>
        </p:spPr>
        <p:txBody>
          <a:bodyPr/>
          <a:lstStyle/>
          <a:p>
            <a:pPr eaLnBrk="1" hangingPunct="1"/>
            <a:r>
              <a:rPr lang="en-US" dirty="0" smtClean="0"/>
              <a:t>GENERAL RULES</a:t>
            </a:r>
          </a:p>
        </p:txBody>
      </p:sp>
      <p:sp>
        <p:nvSpPr>
          <p:cNvPr id="4099" name="Rectangle 3"/>
          <p:cNvSpPr>
            <a:spLocks noGrp="1" noChangeArrowheads="1"/>
          </p:cNvSpPr>
          <p:nvPr>
            <p:ph type="body" idx="1"/>
          </p:nvPr>
        </p:nvSpPr>
        <p:spPr>
          <a:xfrm>
            <a:off x="609600" y="2132856"/>
            <a:ext cx="11175032" cy="3412975"/>
          </a:xfrm>
        </p:spPr>
        <p:txBody>
          <a:bodyPr/>
          <a:lstStyle/>
          <a:p>
            <a:pPr eaLnBrk="1" hangingPunct="1">
              <a:lnSpc>
                <a:spcPct val="90000"/>
              </a:lnSpc>
            </a:pPr>
            <a:r>
              <a:rPr lang="en-GB" dirty="0" smtClean="0"/>
              <a:t>The process is started by the defence advocate/defendant.</a:t>
            </a:r>
          </a:p>
          <a:p>
            <a:pPr eaLnBrk="1" hangingPunct="1">
              <a:lnSpc>
                <a:spcPct val="90000"/>
              </a:lnSpc>
            </a:pPr>
            <a:r>
              <a:rPr lang="en-GB" dirty="0" smtClean="0"/>
              <a:t>In an appropriate case the judge may remind defence counsel of the right to seek an advance indication.</a:t>
            </a:r>
          </a:p>
          <a:p>
            <a:pPr eaLnBrk="1" hangingPunct="1">
              <a:lnSpc>
                <a:spcPct val="90000"/>
              </a:lnSpc>
            </a:pPr>
            <a:r>
              <a:rPr lang="en-GB" dirty="0" smtClean="0"/>
              <a:t>The advocate should have written instructions from the defendant.</a:t>
            </a:r>
          </a:p>
          <a:p>
            <a:pPr eaLnBrk="1" hangingPunct="1">
              <a:lnSpc>
                <a:spcPct val="90000"/>
              </a:lnSpc>
            </a:pPr>
            <a:r>
              <a:rPr lang="en-GB" dirty="0" smtClean="0"/>
              <a:t>It should be done at the earliest opportunity.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404664"/>
            <a:ext cx="12192000" cy="1143000"/>
          </a:xfrm>
        </p:spPr>
        <p:txBody>
          <a:bodyPr/>
          <a:lstStyle/>
          <a:p>
            <a:pPr eaLnBrk="1" hangingPunct="1"/>
            <a:r>
              <a:rPr lang="en-GB" dirty="0" smtClean="0"/>
              <a:t>WARNINGS</a:t>
            </a:r>
          </a:p>
        </p:txBody>
      </p:sp>
      <p:sp>
        <p:nvSpPr>
          <p:cNvPr id="5123" name="Rectangle 3"/>
          <p:cNvSpPr>
            <a:spLocks noGrp="1" noChangeArrowheads="1"/>
          </p:cNvSpPr>
          <p:nvPr>
            <p:ph type="body" idx="1"/>
          </p:nvPr>
        </p:nvSpPr>
        <p:spPr>
          <a:xfrm>
            <a:off x="839416" y="1856581"/>
            <a:ext cx="10742984" cy="4452739"/>
          </a:xfrm>
        </p:spPr>
        <p:txBody>
          <a:bodyPr/>
          <a:lstStyle/>
          <a:p>
            <a:pPr eaLnBrk="1" hangingPunct="1">
              <a:lnSpc>
                <a:spcPct val="80000"/>
              </a:lnSpc>
              <a:buFontTx/>
              <a:buNone/>
            </a:pPr>
            <a:r>
              <a:rPr lang="en-GB" sz="2800" dirty="0"/>
              <a:t> </a:t>
            </a:r>
          </a:p>
          <a:p>
            <a:pPr eaLnBrk="1" hangingPunct="1">
              <a:lnSpc>
                <a:spcPct val="80000"/>
              </a:lnSpc>
              <a:spcAft>
                <a:spcPts val="1800"/>
              </a:spcAft>
            </a:pPr>
            <a:r>
              <a:rPr lang="en-GB" sz="2800" dirty="0"/>
              <a:t>An indication </a:t>
            </a:r>
            <a:r>
              <a:rPr lang="en-GB" sz="2800" i="1" dirty="0"/>
              <a:t>should not be sought while there is any uncertainty</a:t>
            </a:r>
            <a:r>
              <a:rPr lang="en-GB" sz="2800" dirty="0"/>
              <a:t> about acceptable plea or factual basis of sentencing. </a:t>
            </a:r>
          </a:p>
          <a:p>
            <a:pPr eaLnBrk="1" hangingPunct="1">
              <a:lnSpc>
                <a:spcPct val="80000"/>
              </a:lnSpc>
              <a:spcAft>
                <a:spcPts val="1800"/>
              </a:spcAft>
            </a:pPr>
            <a:r>
              <a:rPr lang="en-GB" sz="2800" dirty="0"/>
              <a:t>Judge must have access to all evidence relied on by P including D’s antecedents and victim impact statements</a:t>
            </a:r>
            <a:r>
              <a:rPr lang="en-GB" sz="2800" dirty="0" smtClean="0"/>
              <a:t>.</a:t>
            </a:r>
            <a:endParaRPr lang="en-GB" sz="2800" dirty="0"/>
          </a:p>
          <a:p>
            <a:pPr eaLnBrk="1" hangingPunct="1">
              <a:lnSpc>
                <a:spcPct val="80000"/>
              </a:lnSpc>
              <a:spcAft>
                <a:spcPts val="1800"/>
              </a:spcAft>
            </a:pPr>
            <a:r>
              <a:rPr lang="en-GB" sz="2800" dirty="0"/>
              <a:t>The judge may ask for more information/reserve position e.g. where reports are expected</a:t>
            </a:r>
            <a:r>
              <a:rPr lang="en-GB" sz="2800" dirty="0" smtClean="0"/>
              <a:t>.</a:t>
            </a:r>
            <a:endParaRPr lang="en-GB" sz="2800" dirty="0"/>
          </a:p>
          <a:p>
            <a:pPr eaLnBrk="1" hangingPunct="1">
              <a:lnSpc>
                <a:spcPct val="80000"/>
              </a:lnSpc>
              <a:spcAft>
                <a:spcPts val="1800"/>
              </a:spcAft>
            </a:pPr>
            <a:r>
              <a:rPr lang="en-GB" sz="2800" dirty="0"/>
              <a:t>Where appropriate must be written agreed basis of plea; if not, judge should refuse to give indication</a:t>
            </a:r>
            <a:r>
              <a:rPr lang="en-GB" sz="2800" dirty="0" smtClean="0"/>
              <a:t>.</a:t>
            </a:r>
            <a:endParaRPr lang="en-GB" sz="2800" dirty="0"/>
          </a:p>
          <a:p>
            <a:pPr eaLnBrk="1" hangingPunct="1">
              <a:lnSpc>
                <a:spcPct val="80000"/>
              </a:lnSpc>
            </a:pPr>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404664"/>
            <a:ext cx="12192000" cy="1143000"/>
          </a:xfrm>
        </p:spPr>
        <p:txBody>
          <a:bodyPr/>
          <a:lstStyle/>
          <a:p>
            <a:r>
              <a:rPr lang="en-GB" dirty="0" smtClean="0"/>
              <a:t>WARNINGS (Contd.)</a:t>
            </a:r>
          </a:p>
        </p:txBody>
      </p:sp>
      <p:sp>
        <p:nvSpPr>
          <p:cNvPr id="6147" name="Content Placeholder 2"/>
          <p:cNvSpPr>
            <a:spLocks noGrp="1"/>
          </p:cNvSpPr>
          <p:nvPr>
            <p:ph idx="1"/>
          </p:nvPr>
        </p:nvSpPr>
        <p:spPr>
          <a:xfrm>
            <a:off x="609600" y="2276872"/>
            <a:ext cx="10972800" cy="3960440"/>
          </a:xfrm>
        </p:spPr>
        <p:txBody>
          <a:bodyPr/>
          <a:lstStyle/>
          <a:p>
            <a:pPr eaLnBrk="1" hangingPunct="1">
              <a:lnSpc>
                <a:spcPct val="80000"/>
              </a:lnSpc>
              <a:spcAft>
                <a:spcPts val="1800"/>
              </a:spcAft>
            </a:pPr>
            <a:r>
              <a:rPr lang="en-GB" sz="2800" dirty="0" smtClean="0"/>
              <a:t>Where appropriate must be written agreed basis of plea; if not, judge should refuse to give indication.</a:t>
            </a:r>
          </a:p>
          <a:p>
            <a:pPr eaLnBrk="1" hangingPunct="1">
              <a:lnSpc>
                <a:spcPct val="80000"/>
              </a:lnSpc>
              <a:spcAft>
                <a:spcPts val="1800"/>
              </a:spcAft>
            </a:pPr>
            <a:r>
              <a:rPr lang="en-GB" sz="2800" dirty="0" smtClean="0"/>
              <a:t>The judge may give an indication of the maximum sentence he would impose in the event of a plea of guilty at that stage. </a:t>
            </a:r>
          </a:p>
          <a:p>
            <a:pPr eaLnBrk="1" hangingPunct="1">
              <a:lnSpc>
                <a:spcPct val="80000"/>
              </a:lnSpc>
              <a:spcAft>
                <a:spcPts val="1800"/>
              </a:spcAft>
            </a:pPr>
            <a:r>
              <a:rPr lang="en-GB" sz="2800" dirty="0" smtClean="0"/>
              <a:t>Indications should not be given on alternate bases e.g. on conviction rather than plea.</a:t>
            </a:r>
          </a:p>
          <a:p>
            <a:pPr eaLnBrk="1" hangingPunct="1">
              <a:lnSpc>
                <a:spcPct val="80000"/>
              </a:lnSpc>
              <a:spcAft>
                <a:spcPts val="1800"/>
              </a:spcAft>
            </a:pPr>
            <a:r>
              <a:rPr lang="en-GB" sz="2800" dirty="0" smtClean="0"/>
              <a:t>An indication once given, is binding on the judge and any other judge who takes over the case (save exceptionally)</a:t>
            </a:r>
          </a:p>
          <a:p>
            <a:pPr>
              <a:spcAft>
                <a:spcPts val="1800"/>
              </a:spcAft>
            </a:pPr>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404664"/>
            <a:ext cx="12192000" cy="1143000"/>
          </a:xfrm>
        </p:spPr>
        <p:txBody>
          <a:bodyPr/>
          <a:lstStyle/>
          <a:p>
            <a:pPr eaLnBrk="1" hangingPunct="1"/>
            <a:r>
              <a:rPr lang="en-GB" dirty="0" smtClean="0"/>
              <a:t>WARNINGS (Contd.)</a:t>
            </a:r>
          </a:p>
        </p:txBody>
      </p:sp>
      <p:sp>
        <p:nvSpPr>
          <p:cNvPr id="7171" name="Rectangle 3"/>
          <p:cNvSpPr>
            <a:spLocks noGrp="1" noChangeArrowheads="1"/>
          </p:cNvSpPr>
          <p:nvPr>
            <p:ph type="body" idx="1"/>
          </p:nvPr>
        </p:nvSpPr>
        <p:spPr>
          <a:xfrm>
            <a:off x="623392" y="2276872"/>
            <a:ext cx="10828784" cy="4248472"/>
          </a:xfrm>
        </p:spPr>
        <p:txBody>
          <a:bodyPr/>
          <a:lstStyle/>
          <a:p>
            <a:pPr eaLnBrk="1" hangingPunct="1">
              <a:lnSpc>
                <a:spcPct val="80000"/>
              </a:lnSpc>
              <a:spcAft>
                <a:spcPts val="1800"/>
              </a:spcAft>
            </a:pPr>
            <a:r>
              <a:rPr lang="en-GB" sz="2800" dirty="0"/>
              <a:t>Judge should ensure D understands only plead if guilty and consequence of </a:t>
            </a:r>
            <a:r>
              <a:rPr lang="en-GB" sz="2800" dirty="0" smtClean="0"/>
              <a:t>indication</a:t>
            </a:r>
            <a:endParaRPr lang="en-GB" sz="2800" dirty="0"/>
          </a:p>
          <a:p>
            <a:pPr eaLnBrk="1" hangingPunct="1">
              <a:lnSpc>
                <a:spcPct val="80000"/>
              </a:lnSpc>
              <a:spcAft>
                <a:spcPts val="1800"/>
              </a:spcAft>
            </a:pPr>
            <a:r>
              <a:rPr lang="en-GB" sz="2800" dirty="0"/>
              <a:t>If D does not plead guilty within reasonable time after indication given, it ceases to have effect: ( R v. Patel [2009] 2 Cr App R 20). </a:t>
            </a:r>
          </a:p>
          <a:p>
            <a:pPr eaLnBrk="1" hangingPunct="1">
              <a:lnSpc>
                <a:spcPct val="80000"/>
              </a:lnSpc>
              <a:spcAft>
                <a:spcPts val="1800"/>
              </a:spcAft>
            </a:pPr>
            <a:r>
              <a:rPr lang="en-GB" sz="2800" dirty="0"/>
              <a:t>Until D pleads guilty no reference to indication should be made by press. </a:t>
            </a:r>
          </a:p>
          <a:p>
            <a:pPr eaLnBrk="1" hangingPunct="1">
              <a:lnSpc>
                <a:spcPct val="80000"/>
              </a:lnSpc>
            </a:pPr>
            <a:r>
              <a:rPr lang="en-GB" sz="2800" dirty="0"/>
              <a:t>An unrepresented D may seek indication. Judges/prosecutors should be wary of informing unrepresented D for fear of putting under undue pressure.</a:t>
            </a:r>
          </a:p>
          <a:p>
            <a:pPr eaLnBrk="1" hangingPunct="1">
              <a:lnSpc>
                <a:spcPct val="80000"/>
              </a:lnSpc>
            </a:pPr>
            <a:endParaRPr lang="en-GB" sz="2800" dirty="0"/>
          </a:p>
          <a:p>
            <a:pPr eaLnBrk="1" hangingPunct="1">
              <a:lnSpc>
                <a:spcPct val="80000"/>
              </a:lnSpc>
            </a:pP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404664"/>
            <a:ext cx="12192000" cy="1143000"/>
          </a:xfrm>
        </p:spPr>
        <p:txBody>
          <a:bodyPr/>
          <a:lstStyle/>
          <a:p>
            <a:r>
              <a:rPr lang="en-GB" dirty="0" smtClean="0"/>
              <a:t>WARNINGS (Contd.)</a:t>
            </a:r>
          </a:p>
        </p:txBody>
      </p:sp>
      <p:sp>
        <p:nvSpPr>
          <p:cNvPr id="8195" name="Content Placeholder 2"/>
          <p:cNvSpPr>
            <a:spLocks noGrp="1"/>
          </p:cNvSpPr>
          <p:nvPr>
            <p:ph idx="1"/>
          </p:nvPr>
        </p:nvSpPr>
        <p:spPr>
          <a:xfrm>
            <a:off x="609600" y="2348880"/>
            <a:ext cx="10972800" cy="3484983"/>
          </a:xfrm>
        </p:spPr>
        <p:txBody>
          <a:bodyPr/>
          <a:lstStyle/>
          <a:p>
            <a:pPr eaLnBrk="1" hangingPunct="1">
              <a:lnSpc>
                <a:spcPct val="80000"/>
              </a:lnSpc>
              <a:spcAft>
                <a:spcPts val="1800"/>
              </a:spcAft>
            </a:pPr>
            <a:r>
              <a:rPr lang="en-GB" sz="2800" dirty="0" smtClean="0"/>
              <a:t>Hearings should normally be in open court; there must be proper record of  proceedings with D present, preferably both sides with legal representation.</a:t>
            </a:r>
          </a:p>
          <a:p>
            <a:pPr eaLnBrk="1" hangingPunct="1">
              <a:lnSpc>
                <a:spcPct val="80000"/>
              </a:lnSpc>
              <a:spcAft>
                <a:spcPts val="1800"/>
              </a:spcAft>
            </a:pPr>
            <a:r>
              <a:rPr lang="en-GB" sz="2800" dirty="0" smtClean="0"/>
              <a:t>Judges should not enter into negotiations  or become involved in discussions which link the acceptable plea to likely sentence to be imposed.</a:t>
            </a:r>
          </a:p>
          <a:p>
            <a:pPr eaLnBrk="1" hangingPunct="1">
              <a:lnSpc>
                <a:spcPct val="80000"/>
              </a:lnSpc>
              <a:spcAft>
                <a:spcPts val="1800"/>
              </a:spcAft>
            </a:pPr>
            <a:r>
              <a:rPr lang="en-GB" sz="2800" dirty="0" smtClean="0"/>
              <a:t>Deviation from ground rules can cause problems: R v </a:t>
            </a:r>
            <a:r>
              <a:rPr lang="en-GB" sz="2800" dirty="0" err="1" smtClean="0"/>
              <a:t>Omole</a:t>
            </a:r>
            <a:r>
              <a:rPr lang="en-GB" sz="2800" dirty="0" smtClean="0"/>
              <a:t> 2011 EWCA </a:t>
            </a:r>
            <a:r>
              <a:rPr lang="en-GB" sz="2800" dirty="0" err="1" smtClean="0"/>
              <a:t>Crim</a:t>
            </a:r>
            <a:r>
              <a:rPr lang="en-GB" sz="2800" dirty="0" smtClean="0"/>
              <a:t> 1428.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404664"/>
            <a:ext cx="12072664" cy="1143000"/>
          </a:xfrm>
        </p:spPr>
        <p:txBody>
          <a:bodyPr/>
          <a:lstStyle/>
          <a:p>
            <a:pPr eaLnBrk="1" hangingPunct="1"/>
            <a:r>
              <a:rPr lang="en-GB" dirty="0" smtClean="0"/>
              <a:t>REASONS TO REFUSE</a:t>
            </a:r>
          </a:p>
        </p:txBody>
      </p:sp>
      <p:sp>
        <p:nvSpPr>
          <p:cNvPr id="9219" name="Rectangle 3"/>
          <p:cNvSpPr>
            <a:spLocks noGrp="1" noChangeArrowheads="1"/>
          </p:cNvSpPr>
          <p:nvPr>
            <p:ph type="body" idx="1"/>
          </p:nvPr>
        </p:nvSpPr>
        <p:spPr>
          <a:xfrm>
            <a:off x="911424" y="1700808"/>
            <a:ext cx="10670976" cy="4968552"/>
          </a:xfrm>
        </p:spPr>
        <p:txBody>
          <a:bodyPr/>
          <a:lstStyle/>
          <a:p>
            <a:pPr marL="0" indent="0" eaLnBrk="1" hangingPunct="1">
              <a:lnSpc>
                <a:spcPct val="90000"/>
              </a:lnSpc>
              <a:spcAft>
                <a:spcPts val="1200"/>
              </a:spcAft>
              <a:buFontTx/>
              <a:buNone/>
            </a:pPr>
            <a:r>
              <a:rPr lang="en-GB" sz="2800" dirty="0"/>
              <a:t>Judge has </a:t>
            </a:r>
            <a:r>
              <a:rPr lang="en-GB" sz="2800" b="1" dirty="0"/>
              <a:t>discretion</a:t>
            </a:r>
            <a:r>
              <a:rPr lang="en-GB" sz="2800" dirty="0"/>
              <a:t> whether to give an indication </a:t>
            </a:r>
            <a:r>
              <a:rPr lang="en-GB" sz="2800" dirty="0" smtClean="0"/>
              <a:t>and whether </a:t>
            </a:r>
            <a:r>
              <a:rPr lang="en-GB" sz="2800" dirty="0"/>
              <a:t>to give </a:t>
            </a:r>
            <a:r>
              <a:rPr lang="en-GB" sz="2800" dirty="0" smtClean="0"/>
              <a:t>reasons. The </a:t>
            </a:r>
            <a:r>
              <a:rPr lang="en-GB" sz="2800" dirty="0"/>
              <a:t>judge may </a:t>
            </a:r>
            <a:r>
              <a:rPr lang="en-GB" sz="2800" b="1" dirty="0"/>
              <a:t>refuse</a:t>
            </a:r>
            <a:r>
              <a:rPr lang="en-GB" sz="2800" dirty="0"/>
              <a:t> to give an </a:t>
            </a:r>
            <a:r>
              <a:rPr lang="en-GB" sz="2800" b="1" dirty="0"/>
              <a:t>advance</a:t>
            </a:r>
            <a:r>
              <a:rPr lang="en-GB" sz="2800" dirty="0"/>
              <a:t> indication, e.g</a:t>
            </a:r>
            <a:r>
              <a:rPr lang="en-GB" sz="2800" dirty="0" smtClean="0"/>
              <a:t>.:</a:t>
            </a:r>
            <a:endParaRPr lang="en-GB" sz="2800" dirty="0"/>
          </a:p>
          <a:p>
            <a:pPr marL="630238" indent="-255588" eaLnBrk="1" hangingPunct="1">
              <a:lnSpc>
                <a:spcPct val="90000"/>
              </a:lnSpc>
              <a:spcAft>
                <a:spcPts val="1200"/>
              </a:spcAft>
              <a:tabLst>
                <a:tab pos="630238" algn="l"/>
              </a:tabLst>
            </a:pPr>
            <a:r>
              <a:rPr lang="en-GB" sz="2800" dirty="0"/>
              <a:t>where not in proper position to assess true culpability of D or differing levels of responsibility between </a:t>
            </a:r>
            <a:r>
              <a:rPr lang="en-GB" sz="2800" dirty="0" smtClean="0"/>
              <a:t>co-Ds;</a:t>
            </a:r>
            <a:endParaRPr lang="en-GB" sz="2800" dirty="0"/>
          </a:p>
          <a:p>
            <a:pPr marL="630238" indent="-255588" eaLnBrk="1" hangingPunct="1">
              <a:lnSpc>
                <a:spcPct val="90000"/>
              </a:lnSpc>
              <a:spcAft>
                <a:spcPts val="1200"/>
              </a:spcAft>
              <a:tabLst>
                <a:tab pos="630238" algn="l"/>
              </a:tabLst>
            </a:pPr>
            <a:r>
              <a:rPr lang="en-GB" sz="2800" dirty="0"/>
              <a:t>where D is already under pressure/ particularly </a:t>
            </a:r>
            <a:r>
              <a:rPr lang="en-GB" sz="2800" dirty="0" smtClean="0"/>
              <a:t>vulnerable; </a:t>
            </a:r>
            <a:endParaRPr lang="en-GB" sz="2800" dirty="0"/>
          </a:p>
          <a:p>
            <a:pPr marL="630238" indent="-255588" eaLnBrk="1" hangingPunct="1">
              <a:lnSpc>
                <a:spcPct val="90000"/>
              </a:lnSpc>
              <a:spcAft>
                <a:spcPts val="1200"/>
              </a:spcAft>
              <a:tabLst>
                <a:tab pos="630238" algn="l"/>
              </a:tabLst>
            </a:pPr>
            <a:r>
              <a:rPr lang="en-GB" sz="2800" dirty="0"/>
              <a:t>where D may not understand that he should not plead guilty unless he is </a:t>
            </a:r>
            <a:r>
              <a:rPr lang="en-GB" sz="2800" dirty="0" smtClean="0"/>
              <a:t>guilty; </a:t>
            </a:r>
            <a:endParaRPr lang="en-GB" sz="2800" dirty="0"/>
          </a:p>
          <a:p>
            <a:pPr marL="630238" indent="-255588" eaLnBrk="1" hangingPunct="1">
              <a:lnSpc>
                <a:spcPct val="90000"/>
              </a:lnSpc>
              <a:spcAft>
                <a:spcPts val="1200"/>
              </a:spcAft>
              <a:tabLst>
                <a:tab pos="630238" algn="l"/>
              </a:tabLst>
            </a:pPr>
            <a:r>
              <a:rPr lang="en-GB" sz="2800" dirty="0"/>
              <a:t>or in a multi handed case, an indication to one D may put undue pressure on others.</a:t>
            </a:r>
          </a:p>
          <a:p>
            <a:pPr eaLnBrk="1" hangingPunct="1">
              <a:lnSpc>
                <a:spcPct val="90000"/>
              </a:lnSpc>
            </a:pP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Teamwork</Template>
  <TotalTime>136</TotalTime>
  <Words>623</Words>
  <Application>Microsoft Office PowerPoint</Application>
  <PresentationFormat>Custom</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GOODYEAR</vt:lpstr>
      <vt:lpstr>GOODYEAR</vt:lpstr>
      <vt:lpstr>AUTHORITY </vt:lpstr>
      <vt:lpstr>GENERAL RULES</vt:lpstr>
      <vt:lpstr>WARNINGS</vt:lpstr>
      <vt:lpstr>WARNINGS (Contd.)</vt:lpstr>
      <vt:lpstr>WARNINGS (Contd.)</vt:lpstr>
      <vt:lpstr>WARNINGS (Contd.)</vt:lpstr>
      <vt:lpstr>REASONS TO REFUSE</vt:lpstr>
    </vt:vector>
  </TitlesOfParts>
  <Company>Ministry of Justice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Goodyear</dc:title>
  <dc:creator>bcw11i</dc:creator>
  <cp:lastModifiedBy>Alana Simmons</cp:lastModifiedBy>
  <cp:revision>16</cp:revision>
  <dcterms:created xsi:type="dcterms:W3CDTF">2015-06-30T09:49:03Z</dcterms:created>
  <dcterms:modified xsi:type="dcterms:W3CDTF">2015-08-06T14:48:46Z</dcterms:modified>
</cp:coreProperties>
</file>