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1"/>
  </p:notesMasterIdLst>
  <p:handoutMasterIdLst>
    <p:handoutMasterId r:id="rId42"/>
  </p:handoutMasterIdLst>
  <p:sldIdLst>
    <p:sldId id="258" r:id="rId2"/>
    <p:sldId id="259" r:id="rId3"/>
    <p:sldId id="261" r:id="rId4"/>
    <p:sldId id="263" r:id="rId5"/>
    <p:sldId id="264" r:id="rId6"/>
    <p:sldId id="266" r:id="rId7"/>
    <p:sldId id="30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6" r:id="rId16"/>
    <p:sldId id="278" r:id="rId17"/>
    <p:sldId id="279" r:id="rId18"/>
    <p:sldId id="280" r:id="rId19"/>
    <p:sldId id="305" r:id="rId20"/>
    <p:sldId id="275" r:id="rId21"/>
    <p:sldId id="286" r:id="rId22"/>
    <p:sldId id="285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7" r:id="rId33"/>
    <p:sldId id="298" r:id="rId34"/>
    <p:sldId id="299" r:id="rId35"/>
    <p:sldId id="300" r:id="rId36"/>
    <p:sldId id="301" r:id="rId37"/>
    <p:sldId id="302" r:id="rId38"/>
    <p:sldId id="304" r:id="rId39"/>
    <p:sldId id="303" r:id="rId40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>
        <p:scale>
          <a:sx n="77" d="100"/>
          <a:sy n="77" d="100"/>
        </p:scale>
        <p:origin x="-30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8453BD79-FD9A-4B2A-9788-0B0E3741142D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ED33BE2-FF24-48C1-AB0E-C9F553820E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059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A8C8192-7831-4784-981D-24BDCC663611}" type="datetimeFigureOut">
              <a:rPr lang="en-US" smtClean="0"/>
              <a:t>10/16/2013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18BA44F-60F5-4B6B-A66D-1F626A070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27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 txBox="1"/>
          <p:nvPr/>
        </p:nvSpPr>
        <p:spPr>
          <a:xfrm>
            <a:off x="4023239" y="0"/>
            <a:ext cx="3077739" cy="469424"/>
          </a:xfrm>
          <a:prstGeom prst="rect">
            <a:avLst/>
          </a:prstGeom>
          <a:noFill/>
          <a:ln>
            <a:noFill/>
          </a:ln>
        </p:spPr>
        <p:txBody>
          <a:bodyPr vert="horz" wrap="square" lIns="94229" tIns="47114" rIns="94229" bIns="47114" anchor="t" anchorCtr="0" compatLnSpc="1"/>
          <a:lstStyle/>
          <a:p>
            <a:pPr algn="r" defTabSz="94228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BB81F37-661B-4CAE-8C84-693EC2A6B674}" type="datetime1">
              <a:rPr lang="en-US" sz="120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rPr>
              <a:pPr algn="r" defTabSz="942289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10/16/2013</a:t>
            </a:fld>
            <a:endParaRPr lang="en-US" sz="1200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solidFill>
            <a:srgbClr val="D16349"/>
          </a:solidFill>
          <a:ln w="11521">
            <a:solidFill>
              <a:srgbClr val="994733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10248" y="4459526"/>
            <a:ext cx="5681980" cy="4132402"/>
          </a:xfrm>
        </p:spPr>
        <p:txBody>
          <a:bodyPr lIns="0" tIns="0" rIns="0" bIns="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 txBox="1"/>
          <p:nvPr/>
        </p:nvSpPr>
        <p:spPr>
          <a:xfrm>
            <a:off x="4023239" y="0"/>
            <a:ext cx="3077739" cy="469424"/>
          </a:xfrm>
          <a:prstGeom prst="rect">
            <a:avLst/>
          </a:prstGeom>
          <a:noFill/>
          <a:ln>
            <a:noFill/>
          </a:ln>
        </p:spPr>
        <p:txBody>
          <a:bodyPr vert="horz" wrap="square" lIns="94229" tIns="47114" rIns="94229" bIns="47114" anchor="t" anchorCtr="0" compatLnSpc="1"/>
          <a:lstStyle/>
          <a:p>
            <a:pPr algn="r" defTabSz="942289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29E462A-8B59-43E0-9A5D-C0BA37FBBEFE}" type="datetime1">
              <a:rPr lang="en-US" sz="120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rPr>
              <a:pPr algn="r" defTabSz="942289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10/16/2013</a:t>
            </a:fld>
            <a:endParaRPr lang="en-US" sz="1200">
              <a:solidFill>
                <a:srgbClr val="000000"/>
              </a:solidFill>
              <a:latin typeface="Calibri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Slide Image Placeholder 1"/>
          <p:cNvSpPr>
            <a:spLocks noGrp="1" noRot="1" noChangeAspect="1"/>
          </p:cNvSpPr>
          <p:nvPr>
            <p:ph type="sldImg"/>
          </p:nvPr>
        </p:nvSpPr>
        <p:spPr>
          <a:solidFill>
            <a:srgbClr val="D16349"/>
          </a:solidFill>
          <a:ln w="11521">
            <a:solidFill>
              <a:srgbClr val="994733"/>
            </a:solidFill>
            <a:prstDash val="solid"/>
          </a:ln>
        </p:spPr>
      </p:sp>
      <p:sp>
        <p:nvSpPr>
          <p:cNvPr id="4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710248" y="4459526"/>
            <a:ext cx="5681980" cy="4132402"/>
          </a:xfrm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BA44F-60F5-4B6B-A66D-1F626A070C9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32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F67EDF-6551-4E8C-912D-99E90A9035DB}" type="datetime1">
              <a:rPr lang="en-US" smtClean="0"/>
              <a:t>10/16/2013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51DE29-7FBC-4EAA-921C-190C05163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08B3D-6858-435B-90E5-B58645454C4E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51DE29-7FBC-4EAA-921C-190C05163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D0EDEA-DBDC-4492-8FE9-03C78B582862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51DE29-7FBC-4EAA-921C-190C05163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9BBD41-F6A7-41D1-8E73-76A2D8FC6DEE}" type="datetime1">
              <a:rPr lang="en-US" smtClean="0"/>
              <a:t>10/16/2013</a:t>
            </a:fld>
            <a:endParaRPr lang="en-US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>
          <a:xfrm>
            <a:off x="4267084" y="6324475"/>
            <a:ext cx="609484" cy="44136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fld id="{296E7BDF-9FC7-4C59-8BCD-F57B519580E5}" type="slidenum">
              <a:t>‹#›</a:t>
            </a:fld>
            <a:endParaRPr lang="en-US"/>
          </a:p>
        </p:txBody>
      </p:sp>
      <p:sp>
        <p:nvSpPr>
          <p:cNvPr id="5" name="Title 10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/>
          <a:lstStyle>
            <a:lvl1pPr hangingPunct="0">
              <a:defRPr sz="4400">
                <a:latin typeface="Arial" pitchFamily="18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Text Placeholder 11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defRPr/>
            </a:lvl1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155902"/>
      </p:ext>
    </p:extLst>
  </p:cSld>
  <p:clrMapOvr>
    <a:masterClrMapping/>
  </p:clrMapOvr>
  <p:transition spd="slow">
    <p:cover dir="l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6FD255-AF31-4276-8500-9433143F5CCA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51DE29-7FBC-4EAA-921C-190C05163E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 spd="slow">
    <p:cover dir="l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DAF361-594D-409B-A3DC-A63F8B5F48DF}" type="datetime1">
              <a:rPr lang="en-US" smtClean="0"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51DE29-7FBC-4EAA-921C-190C05163E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l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7E4E11-DF42-4ABE-8C2D-07E7A33F2978}" type="datetime1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51DE29-7FBC-4EAA-921C-190C05163E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l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3B3F90-6BCF-477B-A00E-C232206276E5}" type="datetime1">
              <a:rPr lang="en-US" smtClean="0"/>
              <a:t>10/16/2013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51DE29-7FBC-4EAA-921C-190C05163E7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l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BCEFDD-7D5D-42D3-B300-2569588952D5}" type="datetime1">
              <a:rPr lang="en-US" smtClean="0"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51DE29-7FBC-4EAA-921C-190C05163E7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l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26FEFC-D944-4055-91AC-715135572E0D}" type="datetime1">
              <a:rPr lang="en-US" smtClean="0"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51DE29-7FBC-4EAA-921C-190C05163E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spd="slow">
    <p:cover dir="l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32E5D6-03CD-4841-98DA-087DF464F4FD}" type="datetime1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51DE29-7FBC-4EAA-921C-190C05163E7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l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3EE313-B63B-4160-BB45-99FFE9D00D93}" type="datetime1">
              <a:rPr lang="en-US" smtClean="0"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51DE29-7FBC-4EAA-921C-190C05163E7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 dir="l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B7DF378-9B6F-4218-A5DA-0E66BB35F3E9}" type="datetime1">
              <a:rPr lang="en-US" smtClean="0"/>
              <a:t>10/16/2013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51DE29-7FBC-4EAA-921C-190C05163E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cover dir="lu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81000"/>
            <a:ext cx="85344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OECS JUVENILE JUSTICE REFORM PROJECT/ JUDICIAL EDUCATION INSTITUTE (JEI) OF THE EASTERN CARIBBEAN SUPREME COURT </a:t>
            </a:r>
            <a:endParaRPr lang="en-US" sz="2800" b="1" dirty="0" smtClean="0"/>
          </a:p>
          <a:p>
            <a:pPr algn="ctr"/>
            <a:endParaRPr lang="en-US" sz="2800" dirty="0"/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MAGISTRATES CONFERENCE </a:t>
            </a:r>
            <a:endParaRPr lang="en-US" sz="2400" dirty="0"/>
          </a:p>
          <a:p>
            <a:pPr algn="ctr"/>
            <a:r>
              <a:rPr lang="en-US" sz="2400" b="1" dirty="0">
                <a:solidFill>
                  <a:srgbClr val="00B050"/>
                </a:solidFill>
              </a:rPr>
              <a:t>TRAINING WORKSHOP FOR THE </a:t>
            </a:r>
            <a:r>
              <a:rPr lang="en-US" sz="2400" b="1" dirty="0" smtClean="0">
                <a:solidFill>
                  <a:srgbClr val="00B050"/>
                </a:solidFill>
              </a:rPr>
              <a:t>CARIBBEAN</a:t>
            </a:r>
          </a:p>
          <a:p>
            <a:pPr algn="ctr"/>
            <a:endParaRPr lang="en-US" sz="2400" dirty="0"/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LOOKING TOWARDS A NEW DAWN: DIVERSION IN JUVENILE </a:t>
            </a:r>
            <a:r>
              <a:rPr lang="en-US" sz="2800" b="1" dirty="0" smtClean="0">
                <a:solidFill>
                  <a:srgbClr val="FF0000"/>
                </a:solidFill>
              </a:rPr>
              <a:t>JUSTICE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algn="ctr"/>
            <a:r>
              <a:rPr lang="en-US" sz="2000" b="1" dirty="0" smtClean="0"/>
              <a:t>26-28 August, 2013</a:t>
            </a:r>
          </a:p>
          <a:p>
            <a:pPr algn="ctr"/>
            <a:endParaRPr lang="en-US" sz="2000" dirty="0" smtClean="0"/>
          </a:p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The </a:t>
            </a:r>
            <a:r>
              <a:rPr lang="en-US" sz="2000" b="1" dirty="0">
                <a:solidFill>
                  <a:srgbClr val="0070C0"/>
                </a:solidFill>
              </a:rPr>
              <a:t>Verandah Resort &amp; Spa Antigua</a:t>
            </a:r>
            <a:endParaRPr lang="en-US" sz="2000" dirty="0">
              <a:solidFill>
                <a:srgbClr val="0070C0"/>
              </a:solidFill>
            </a:endParaRPr>
          </a:p>
          <a:p>
            <a:pPr algn="ctr"/>
            <a:r>
              <a:rPr lang="en-US" sz="2000" b="1" dirty="0">
                <a:solidFill>
                  <a:srgbClr val="0070C0"/>
                </a:solidFill>
              </a:rPr>
              <a:t>Indian Town Road, Long Bay, Antigua and </a:t>
            </a:r>
            <a:r>
              <a:rPr lang="en-US" sz="2000" b="1" dirty="0" smtClean="0">
                <a:solidFill>
                  <a:srgbClr val="0070C0"/>
                </a:solidFill>
              </a:rPr>
              <a:t>Barbuda</a:t>
            </a:r>
          </a:p>
          <a:p>
            <a:pPr algn="ctr"/>
            <a:endParaRPr lang="en-US" sz="2000" b="1" dirty="0" smtClean="0">
              <a:solidFill>
                <a:srgbClr val="0070C0"/>
              </a:solidFill>
            </a:endParaRPr>
          </a:p>
          <a:p>
            <a:pPr algn="ctr"/>
            <a:r>
              <a:rPr lang="en-US" sz="1600" b="1" dirty="0" smtClean="0"/>
              <a:t>Facilitator: Hazel Thompson-</a:t>
            </a:r>
            <a:r>
              <a:rPr lang="en-US" sz="1600" b="1" dirty="0" err="1" smtClean="0"/>
              <a:t>Ahye</a:t>
            </a:r>
            <a:r>
              <a:rPr lang="en-US" sz="1600" b="1" dirty="0" smtClean="0"/>
              <a:t> LLM Merit Family Law</a:t>
            </a:r>
            <a:endParaRPr lang="en-US" sz="1600" b="1" dirty="0"/>
          </a:p>
          <a:p>
            <a:pPr algn="ctr"/>
            <a:r>
              <a:rPr lang="en-US" sz="1600" b="1" dirty="0"/>
              <a:t> </a:t>
            </a: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865929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838200"/>
            <a:ext cx="8610600" cy="5410200"/>
          </a:xfrm>
        </p:spPr>
        <p:txBody>
          <a:bodyPr>
            <a:normAutofit/>
          </a:bodyPr>
          <a:lstStyle/>
          <a:p>
            <a:pPr lvl="0"/>
            <a:r>
              <a:rPr lang="en-US" sz="3200" b="1" dirty="0" smtClean="0">
                <a:solidFill>
                  <a:srgbClr val="FF0000"/>
                </a:solidFill>
              </a:rPr>
              <a:t>Guarantees </a:t>
            </a:r>
            <a:r>
              <a:rPr lang="en-US" sz="3200" b="1" dirty="0">
                <a:solidFill>
                  <a:srgbClr val="FF0000"/>
                </a:solidFill>
              </a:rPr>
              <a:t>of a fair </a:t>
            </a:r>
            <a:r>
              <a:rPr lang="en-US" sz="3200" b="1" dirty="0" smtClean="0">
                <a:solidFill>
                  <a:srgbClr val="FF0000"/>
                </a:solidFill>
              </a:rPr>
              <a:t>trial (article </a:t>
            </a:r>
            <a:r>
              <a:rPr lang="en-US" sz="3200" b="1" dirty="0">
                <a:solidFill>
                  <a:srgbClr val="FF0000"/>
                </a:solidFill>
              </a:rPr>
              <a:t>40. </a:t>
            </a:r>
            <a:r>
              <a:rPr lang="en-US" sz="3200" b="1" dirty="0" smtClean="0">
                <a:solidFill>
                  <a:srgbClr val="FF0000"/>
                </a:solidFill>
              </a:rPr>
              <a:t>2)</a:t>
            </a:r>
            <a:endParaRPr lang="en-US" sz="3200" b="1" dirty="0">
              <a:solidFill>
                <a:srgbClr val="FF0000"/>
              </a:solidFill>
            </a:endParaRPr>
          </a:p>
          <a:p>
            <a:pPr lvl="0"/>
            <a:r>
              <a:rPr lang="en-US" sz="3200" dirty="0"/>
              <a:t>No retroactive juvenile justice;</a:t>
            </a:r>
          </a:p>
          <a:p>
            <a:pPr lvl="0"/>
            <a:r>
              <a:rPr lang="en-US" sz="3200" dirty="0" smtClean="0"/>
              <a:t>Presumption </a:t>
            </a:r>
            <a:r>
              <a:rPr lang="en-US" sz="3200" dirty="0"/>
              <a:t>of innocence;</a:t>
            </a:r>
          </a:p>
          <a:p>
            <a:pPr lvl="0"/>
            <a:r>
              <a:rPr lang="en-US" sz="3200" dirty="0" smtClean="0"/>
              <a:t>Inform promptly and directly of charge;</a:t>
            </a:r>
          </a:p>
          <a:p>
            <a:pPr lvl="0"/>
            <a:r>
              <a:rPr lang="en-US" sz="3200" dirty="0" smtClean="0"/>
              <a:t> Legal/other </a:t>
            </a:r>
            <a:r>
              <a:rPr lang="en-US" sz="3200" dirty="0"/>
              <a:t>appropriate </a:t>
            </a:r>
            <a:r>
              <a:rPr lang="en-US" sz="3200" dirty="0" smtClean="0"/>
              <a:t>assistance;</a:t>
            </a:r>
          </a:p>
          <a:p>
            <a:pPr lvl="0"/>
            <a:r>
              <a:rPr lang="en-US" sz="3200" dirty="0" smtClean="0"/>
              <a:t>Decision: prompt, by competent, impartial </a:t>
            </a:r>
            <a:r>
              <a:rPr lang="en-US" sz="3200" dirty="0"/>
              <a:t>body;</a:t>
            </a:r>
          </a:p>
          <a:p>
            <a:pPr lvl="0"/>
            <a:r>
              <a:rPr lang="en-US" sz="3200" dirty="0" smtClean="0"/>
              <a:t>Right: silence, examine/call </a:t>
            </a:r>
            <a:r>
              <a:rPr lang="en-US" sz="3200" dirty="0"/>
              <a:t>witnesses, </a:t>
            </a:r>
            <a:endParaRPr lang="en-US" sz="3200" dirty="0" smtClean="0"/>
          </a:p>
          <a:p>
            <a:pPr lvl="0"/>
            <a:r>
              <a:rPr lang="en-US" sz="3200" dirty="0" smtClean="0"/>
              <a:t> to appeal</a:t>
            </a:r>
            <a:r>
              <a:rPr lang="en-US" sz="3200" dirty="0"/>
              <a:t>, to </a:t>
            </a:r>
            <a:r>
              <a:rPr lang="en-US" sz="3200" dirty="0" smtClean="0"/>
              <a:t>have interpreter;</a:t>
            </a:r>
          </a:p>
          <a:p>
            <a:pPr lvl="0"/>
            <a:r>
              <a:rPr lang="en-US" sz="3200" dirty="0" smtClean="0"/>
              <a:t> Right: privacy </a:t>
            </a:r>
            <a:r>
              <a:rPr lang="en-US" sz="3200" dirty="0"/>
              <a:t>at every stage of process.</a:t>
            </a:r>
          </a:p>
          <a:p>
            <a:endParaRPr lang="en-US" dirty="0"/>
          </a:p>
        </p:txBody>
      </p:sp>
      <p:sp>
        <p:nvSpPr>
          <p:cNvPr id="4" name="Title 2"/>
          <p:cNvSpPr txBox="1">
            <a:spLocks noGrp="1"/>
          </p:cNvSpPr>
          <p:nvPr>
            <p:ph type="title"/>
          </p:nvPr>
        </p:nvSpPr>
        <p:spPr>
          <a:xfrm>
            <a:off x="381000" y="152400"/>
            <a:ext cx="8153400" cy="3810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>
                <a:solidFill>
                  <a:schemeClr val="tx1"/>
                </a:solidFill>
                <a:effectLst/>
              </a:rPr>
              <a:t>CRC articles on juvenile justice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46157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457200"/>
            <a:ext cx="7696200" cy="411162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>
                <a:solidFill>
                  <a:schemeClr val="tx1"/>
                </a:solidFill>
                <a:effectLst/>
              </a:rPr>
              <a:t>CRC articles on juvenile justice</a:t>
            </a:r>
            <a:br>
              <a:rPr lang="en-US" dirty="0">
                <a:solidFill>
                  <a:schemeClr val="tx1"/>
                </a:solidFill>
                <a:effectLst/>
              </a:rPr>
            </a:b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Title 2"/>
          <p:cNvSpPr txBox="1">
            <a:spLocks noGrp="1"/>
          </p:cNvSpPr>
          <p:nvPr>
            <p:ph idx="1"/>
          </p:nvPr>
        </p:nvSpPr>
        <p:spPr>
          <a:xfrm>
            <a:off x="381000" y="914400"/>
            <a:ext cx="8305800" cy="5092891"/>
          </a:xfrm>
        </p:spPr>
        <p:txBody>
          <a:bodyPr/>
          <a:lstStyle/>
          <a:p>
            <a:pPr lvl="0">
              <a:buNone/>
            </a:pPr>
            <a:r>
              <a:rPr lang="en-US" sz="3200" b="1" dirty="0">
                <a:solidFill>
                  <a:srgbClr val="FF0000"/>
                </a:solidFill>
              </a:rPr>
              <a:t>J</a:t>
            </a:r>
            <a:r>
              <a:rPr lang="en-US" sz="3200" b="1" dirty="0" smtClean="0">
                <a:solidFill>
                  <a:srgbClr val="FF0000"/>
                </a:solidFill>
              </a:rPr>
              <a:t>uvenile justice system (Article 40.3)</a:t>
            </a:r>
          </a:p>
          <a:p>
            <a:pPr lvl="0"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Establish </a:t>
            </a:r>
            <a:r>
              <a:rPr lang="en-US" sz="3200" b="1" dirty="0">
                <a:solidFill>
                  <a:srgbClr val="00B050"/>
                </a:solidFill>
              </a:rPr>
              <a:t>a comprehensive juvenile justice system with–</a:t>
            </a:r>
          </a:p>
          <a:p>
            <a:pPr lvl="0">
              <a:buNone/>
            </a:pPr>
            <a:r>
              <a:rPr lang="en-US" sz="3200" b="1" dirty="0">
                <a:solidFill>
                  <a:srgbClr val="00B050"/>
                </a:solidFill>
              </a:rPr>
              <a:t>-</a:t>
            </a:r>
            <a:r>
              <a:rPr lang="en-US" sz="3200" dirty="0"/>
              <a:t>laws, procedures, authorities and institutions specifically applicable to children in conflict with the law;</a:t>
            </a:r>
          </a:p>
          <a:p>
            <a:pPr lvl="0">
              <a:buNone/>
            </a:pPr>
            <a:r>
              <a:rPr lang="en-US" sz="3200" dirty="0"/>
              <a:t>- a minimum age of criminal responsibility;</a:t>
            </a:r>
          </a:p>
          <a:p>
            <a:pPr lvl="0">
              <a:buNone/>
            </a:pPr>
            <a:r>
              <a:rPr lang="en-US" sz="3200" dirty="0"/>
              <a:t>- alternative </a:t>
            </a:r>
            <a:r>
              <a:rPr lang="en-US" sz="3200" dirty="0" smtClean="0"/>
              <a:t>pretrial </a:t>
            </a:r>
            <a:r>
              <a:rPr lang="en-US" sz="3200" dirty="0"/>
              <a:t>measures.</a:t>
            </a:r>
          </a:p>
          <a:p>
            <a:pPr lv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52428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0"/>
            <a:ext cx="8686800" cy="55626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Dispositions </a:t>
            </a:r>
            <a:r>
              <a:rPr lang="en-US" sz="3200" b="1" dirty="0">
                <a:solidFill>
                  <a:srgbClr val="FF0000"/>
                </a:solidFill>
              </a:rPr>
              <a:t>by juvenile </a:t>
            </a:r>
            <a:r>
              <a:rPr lang="en-US" sz="3200" b="1" dirty="0" smtClean="0">
                <a:solidFill>
                  <a:srgbClr val="FF0000"/>
                </a:solidFill>
              </a:rPr>
              <a:t>court (art.40.4) </a:t>
            </a:r>
            <a:endParaRPr lang="en-US" sz="3200" b="1" dirty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Variety </a:t>
            </a:r>
            <a:r>
              <a:rPr lang="en-US" sz="3200" b="1" dirty="0">
                <a:solidFill>
                  <a:srgbClr val="00B050"/>
                </a:solidFill>
              </a:rPr>
              <a:t>of </a:t>
            </a:r>
            <a:r>
              <a:rPr lang="en-US" sz="3200" b="1" dirty="0" smtClean="0">
                <a:solidFill>
                  <a:srgbClr val="00B050"/>
                </a:solidFill>
              </a:rPr>
              <a:t>dispositions: for proportionality </a:t>
            </a:r>
            <a:endParaRPr lang="en-US" sz="3200" dirty="0"/>
          </a:p>
          <a:p>
            <a:pPr lvl="0"/>
            <a:r>
              <a:rPr lang="en-US" sz="3200" dirty="0" smtClean="0"/>
              <a:t>Care; </a:t>
            </a:r>
          </a:p>
          <a:p>
            <a:pPr lvl="0"/>
            <a:r>
              <a:rPr lang="en-US" sz="3200" dirty="0" smtClean="0"/>
              <a:t>Guidance; </a:t>
            </a:r>
          </a:p>
          <a:p>
            <a:pPr lvl="0"/>
            <a:r>
              <a:rPr lang="en-US" sz="3200" dirty="0"/>
              <a:t>S</a:t>
            </a:r>
            <a:r>
              <a:rPr lang="en-US" sz="3200" dirty="0" smtClean="0"/>
              <a:t>upervision </a:t>
            </a:r>
            <a:r>
              <a:rPr lang="en-US" sz="3200" dirty="0"/>
              <a:t>orders;</a:t>
            </a:r>
          </a:p>
          <a:p>
            <a:pPr lvl="0"/>
            <a:r>
              <a:rPr lang="en-US" sz="3200" dirty="0" err="1" smtClean="0"/>
              <a:t>Counselling</a:t>
            </a:r>
            <a:r>
              <a:rPr lang="en-US" sz="3200" dirty="0"/>
              <a:t>;</a:t>
            </a:r>
          </a:p>
          <a:p>
            <a:pPr lvl="0"/>
            <a:r>
              <a:rPr lang="en-US" sz="3200" dirty="0" smtClean="0"/>
              <a:t>Probation</a:t>
            </a:r>
            <a:r>
              <a:rPr lang="en-US" sz="3200" dirty="0"/>
              <a:t>;</a:t>
            </a:r>
          </a:p>
          <a:p>
            <a:pPr lvl="0"/>
            <a:r>
              <a:rPr lang="en-US" sz="3200" dirty="0" smtClean="0"/>
              <a:t>Foster </a:t>
            </a:r>
            <a:r>
              <a:rPr lang="en-US" sz="3200" dirty="0"/>
              <a:t>care;</a:t>
            </a:r>
          </a:p>
          <a:p>
            <a:pPr lvl="0"/>
            <a:r>
              <a:rPr lang="en-US" sz="3200" dirty="0" smtClean="0"/>
              <a:t>Education </a:t>
            </a:r>
            <a:r>
              <a:rPr lang="en-US" sz="3200" dirty="0"/>
              <a:t>and vocational training;</a:t>
            </a:r>
          </a:p>
          <a:p>
            <a:pPr lvl="0"/>
            <a:r>
              <a:rPr lang="en-US" sz="3200" dirty="0" smtClean="0"/>
              <a:t>Other </a:t>
            </a:r>
            <a:r>
              <a:rPr lang="en-US" sz="3200" dirty="0"/>
              <a:t>alternatives to institutional </a:t>
            </a:r>
            <a:r>
              <a:rPr lang="en-US" sz="3200" dirty="0" smtClean="0"/>
              <a:t>care.</a:t>
            </a:r>
            <a:endParaRPr lang="en-US" sz="32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5635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CRC articles on juvenile justice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03705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8991600" cy="5486400"/>
          </a:xfrm>
        </p:spPr>
        <p:txBody>
          <a:bodyPr>
            <a:noAutofit/>
          </a:bodyPr>
          <a:lstStyle/>
          <a:p>
            <a:pPr marL="109728" lvl="0" indent="0">
              <a:buNone/>
            </a:pPr>
            <a:r>
              <a:rPr lang="en-US" sz="3200" dirty="0" smtClean="0">
                <a:latin typeface="Lucida Sans Unicode" pitchFamily="34" charset="0"/>
                <a:cs typeface="Lucida Sans Unicode" pitchFamily="34" charset="0"/>
              </a:rPr>
              <a:t>Promote physical/ psychological </a:t>
            </a:r>
            <a:r>
              <a:rPr lang="en-US" sz="3200" dirty="0">
                <a:latin typeface="Lucida Sans Unicode" pitchFamily="34" charset="0"/>
                <a:cs typeface="Lucida Sans Unicode" pitchFamily="34" charset="0"/>
              </a:rPr>
              <a:t>recovery </a:t>
            </a:r>
            <a:r>
              <a:rPr lang="en-US" sz="3200" dirty="0" smtClean="0">
                <a:latin typeface="Lucida Sans Unicode" pitchFamily="34" charset="0"/>
                <a:cs typeface="Lucida Sans Unicode" pitchFamily="34" charset="0"/>
              </a:rPr>
              <a:t>social </a:t>
            </a:r>
            <a:r>
              <a:rPr lang="en-US" sz="3200" dirty="0">
                <a:latin typeface="Lucida Sans Unicode" pitchFamily="34" charset="0"/>
                <a:cs typeface="Lucida Sans Unicode" pitchFamily="34" charset="0"/>
              </a:rPr>
              <a:t>reintegration of child victim of abuse, torture, cruel, </a:t>
            </a:r>
            <a:r>
              <a:rPr lang="en-US" sz="3200" dirty="0" smtClean="0">
                <a:latin typeface="Lucida Sans Unicode" pitchFamily="34" charset="0"/>
                <a:cs typeface="Lucida Sans Unicode" pitchFamily="34" charset="0"/>
              </a:rPr>
              <a:t>inhuman, </a:t>
            </a:r>
            <a:r>
              <a:rPr lang="en-US" sz="3200" dirty="0">
                <a:latin typeface="Lucida Sans Unicode" pitchFamily="34" charset="0"/>
                <a:cs typeface="Lucida Sans Unicode" pitchFamily="34" charset="0"/>
              </a:rPr>
              <a:t>degrading treatment or </a:t>
            </a:r>
            <a:r>
              <a:rPr lang="en-US" sz="3200" dirty="0" smtClean="0">
                <a:latin typeface="Lucida Sans Unicode" pitchFamily="34" charset="0"/>
                <a:cs typeface="Lucida Sans Unicode" pitchFamily="34" charset="0"/>
              </a:rPr>
              <a:t>punishment. </a:t>
            </a:r>
            <a:r>
              <a:rPr lang="en-US" sz="3200" b="1" dirty="0" smtClean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(article 39) </a:t>
            </a:r>
          </a:p>
          <a:p>
            <a:pPr marL="109728" lvl="0" indent="0">
              <a:buNone/>
            </a:pPr>
            <a:endParaRPr lang="en-US" sz="32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109728" lvl="0" indent="0">
              <a:buNone/>
            </a:pPr>
            <a:r>
              <a:rPr lang="en-US" sz="3200" dirty="0" smtClean="0">
                <a:latin typeface="Lucida Sans Unicode" pitchFamily="34" charset="0"/>
                <a:cs typeface="Lucida Sans Unicode" pitchFamily="34" charset="0"/>
              </a:rPr>
              <a:t>States must undertake appropriate </a:t>
            </a:r>
            <a:r>
              <a:rPr lang="en-US" sz="3200" dirty="0">
                <a:latin typeface="Lucida Sans Unicode" pitchFamily="34" charset="0"/>
                <a:cs typeface="Lucida Sans Unicode" pitchFamily="34" charset="0"/>
              </a:rPr>
              <a:t>legislative, </a:t>
            </a:r>
            <a:r>
              <a:rPr lang="en-US" sz="3200" dirty="0" smtClean="0">
                <a:latin typeface="Lucida Sans Unicode" pitchFamily="34" charset="0"/>
                <a:cs typeface="Lucida Sans Unicode" pitchFamily="34" charset="0"/>
              </a:rPr>
              <a:t>administrative, other </a:t>
            </a:r>
            <a:r>
              <a:rPr lang="en-US" sz="3200" dirty="0">
                <a:latin typeface="Lucida Sans Unicode" pitchFamily="34" charset="0"/>
                <a:cs typeface="Lucida Sans Unicode" pitchFamily="34" charset="0"/>
              </a:rPr>
              <a:t>measures to implement </a:t>
            </a:r>
            <a:r>
              <a:rPr lang="en-US" sz="3200" dirty="0" smtClean="0">
                <a:latin typeface="Lucida Sans Unicode" pitchFamily="34" charset="0"/>
                <a:cs typeface="Lucida Sans Unicode" pitchFamily="34" charset="0"/>
              </a:rPr>
              <a:t>child rights.</a:t>
            </a:r>
          </a:p>
          <a:p>
            <a:pPr marL="109728" lvl="0" indent="0">
              <a:buNone/>
            </a:pPr>
            <a:r>
              <a:rPr lang="en-US" sz="3200" dirty="0" smtClean="0">
                <a:latin typeface="Lucida Sans Unicode" pitchFamily="34" charset="0"/>
                <a:cs typeface="Lucida Sans Unicode" pitchFamily="34" charset="0"/>
              </a:rPr>
              <a:t> Implement economic, social and cultural rights- within maximum resources of State.</a:t>
            </a:r>
            <a:r>
              <a:rPr lang="en-US" sz="3200" b="1" dirty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     							(article </a:t>
            </a:r>
            <a:r>
              <a:rPr lang="en-US" sz="3200" dirty="0" smtClean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4) </a:t>
            </a:r>
            <a:endParaRPr lang="en-US" sz="3200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304800"/>
            <a:ext cx="8305800" cy="334962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chemeClr val="tx1"/>
                </a:solidFill>
                <a:effectLst/>
              </a:rPr>
              <a:t>Other relevant CRC articles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05283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838200"/>
            <a:ext cx="8686800" cy="5486400"/>
          </a:xfrm>
        </p:spPr>
        <p:txBody>
          <a:bodyPr>
            <a:normAutofit/>
          </a:bodyPr>
          <a:lstStyle/>
          <a:p>
            <a:pPr marL="274320" lvl="0" indent="-274320">
              <a:lnSpc>
                <a:spcPct val="80000"/>
              </a:lnSpc>
              <a:spcBef>
                <a:spcPts val="600"/>
              </a:spcBef>
              <a:buNone/>
            </a:pPr>
            <a:endParaRPr lang="en-US" sz="2800" b="1" dirty="0">
              <a:latin typeface="Lucida Sans Unicode" pitchFamily="34" charset="0"/>
              <a:cs typeface="Lucida Sans Unicode" pitchFamily="34" charset="0"/>
            </a:endParaRPr>
          </a:p>
          <a:p>
            <a:pPr marL="274320" lvl="0" indent="-274320">
              <a:lnSpc>
                <a:spcPct val="80000"/>
              </a:lnSpc>
              <a:spcBef>
                <a:spcPts val="600"/>
              </a:spcBef>
              <a:buSzPct val="85000"/>
              <a:buFont typeface="Wingdings 2"/>
              <a:buChar char="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UN Guidelines for the Prevention of Juvenile Delinquency</a:t>
            </a:r>
            <a:r>
              <a:rPr lang="en-US" sz="2800" b="1" dirty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US" sz="2800" b="1" dirty="0">
                <a:solidFill>
                  <a:srgbClr val="C5000B"/>
                </a:solidFill>
                <a:latin typeface="Lucida Sans Unicode" pitchFamily="34" charset="0"/>
                <a:cs typeface="Lucida Sans Unicode" pitchFamily="34" charset="0"/>
              </a:rPr>
              <a:t>Riyadh Guidelines)</a:t>
            </a:r>
          </a:p>
          <a:p>
            <a:pPr marL="274320" lvl="0" indent="-274320">
              <a:lnSpc>
                <a:spcPct val="80000"/>
              </a:lnSpc>
              <a:spcBef>
                <a:spcPts val="600"/>
              </a:spcBef>
              <a:buSzPct val="85000"/>
              <a:buFont typeface="Wingdings 2"/>
              <a:buChar char=""/>
            </a:pPr>
            <a:endParaRPr lang="en-US" sz="2800" dirty="0">
              <a:latin typeface="Lucida Sans Unicode" pitchFamily="34" charset="0"/>
              <a:cs typeface="Lucida Sans Unicode" pitchFamily="34" charset="0"/>
            </a:endParaRPr>
          </a:p>
          <a:p>
            <a:pPr marL="274320" lvl="0" indent="-274320">
              <a:lnSpc>
                <a:spcPct val="80000"/>
              </a:lnSpc>
              <a:spcBef>
                <a:spcPts val="600"/>
              </a:spcBef>
              <a:buSzPct val="85000"/>
              <a:buFont typeface="Wingdings 2"/>
              <a:buChar char="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UN Standard Minimum Rules for the Administration of Juvenile </a:t>
            </a:r>
            <a:r>
              <a:rPr lang="en-US" sz="2800" dirty="0" smtClean="0">
                <a:latin typeface="Lucida Sans Unicode" pitchFamily="34" charset="0"/>
                <a:cs typeface="Lucida Sans Unicode" pitchFamily="34" charset="0"/>
              </a:rPr>
              <a:t>Justice</a:t>
            </a:r>
            <a:r>
              <a:rPr lang="en-US" sz="2800" b="1" dirty="0" smtClean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US" sz="2800" b="1" dirty="0" smtClean="0">
                <a:solidFill>
                  <a:srgbClr val="C5000B"/>
                </a:solidFill>
                <a:latin typeface="Lucida Sans Unicode" pitchFamily="34" charset="0"/>
                <a:cs typeface="Lucida Sans Unicode" pitchFamily="34" charset="0"/>
              </a:rPr>
              <a:t>Beijing </a:t>
            </a:r>
            <a:r>
              <a:rPr lang="en-US" sz="2800" b="1" dirty="0">
                <a:solidFill>
                  <a:srgbClr val="C5000B"/>
                </a:solidFill>
                <a:latin typeface="Lucida Sans Unicode" pitchFamily="34" charset="0"/>
                <a:cs typeface="Lucida Sans Unicode" pitchFamily="34" charset="0"/>
              </a:rPr>
              <a:t>Rules)</a:t>
            </a:r>
          </a:p>
          <a:p>
            <a:pPr marL="274320" lvl="0" indent="-274320">
              <a:lnSpc>
                <a:spcPct val="80000"/>
              </a:lnSpc>
              <a:spcBef>
                <a:spcPts val="600"/>
              </a:spcBef>
              <a:buSzPct val="85000"/>
              <a:buFont typeface="Wingdings 2"/>
              <a:buChar char=""/>
            </a:pPr>
            <a:endParaRPr lang="en-US" sz="2800" dirty="0">
              <a:latin typeface="Lucida Sans Unicode" pitchFamily="34" charset="0"/>
              <a:cs typeface="Lucida Sans Unicode" pitchFamily="34" charset="0"/>
            </a:endParaRPr>
          </a:p>
          <a:p>
            <a:pPr marL="274320" lvl="0" indent="-274320">
              <a:lnSpc>
                <a:spcPct val="80000"/>
              </a:lnSpc>
              <a:spcBef>
                <a:spcPts val="600"/>
              </a:spcBef>
              <a:buSzPct val="85000"/>
              <a:buFont typeface="Wingdings 2"/>
              <a:buChar char=""/>
            </a:pPr>
            <a:r>
              <a:rPr lang="en-US" sz="2800" dirty="0">
                <a:latin typeface="Lucida Sans Unicode" pitchFamily="34" charset="0"/>
                <a:cs typeface="Lucida Sans Unicode" pitchFamily="34" charset="0"/>
              </a:rPr>
              <a:t>UN Rules for the Protection of Juveniles Deprived of their Liberty </a:t>
            </a:r>
            <a:r>
              <a:rPr lang="en-US" sz="2800" b="1" dirty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en-US" sz="2800" b="1" dirty="0">
                <a:solidFill>
                  <a:srgbClr val="C5000B"/>
                </a:solidFill>
                <a:latin typeface="Lucida Sans Unicode" pitchFamily="34" charset="0"/>
                <a:cs typeface="Lucida Sans Unicode" pitchFamily="34" charset="0"/>
              </a:rPr>
              <a:t>Havana Rules)</a:t>
            </a:r>
          </a:p>
          <a:p>
            <a:pPr marL="274320" lvl="0" indent="-274320">
              <a:lnSpc>
                <a:spcPct val="80000"/>
              </a:lnSpc>
              <a:spcBef>
                <a:spcPts val="600"/>
              </a:spcBef>
              <a:buSzPct val="85000"/>
              <a:buFont typeface="Wingdings 2"/>
              <a:buChar char=""/>
            </a:pPr>
            <a:endParaRPr lang="en-US" sz="2800" b="1" dirty="0">
              <a:solidFill>
                <a:srgbClr val="C5000B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marL="274320" lvl="0" indent="-27432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N.B. (1) Child </a:t>
            </a:r>
            <a:r>
              <a:rPr lang="en-US" sz="2400" b="1" dirty="0">
                <a:latin typeface="Lucida Sans Unicode" pitchFamily="34" charset="0"/>
                <a:cs typeface="Lucida Sans Unicode" pitchFamily="34" charset="0"/>
              </a:rPr>
              <a:t>Rights Committee's General Comment </a:t>
            </a:r>
            <a:endParaRPr lang="en-US" sz="2400" b="1" dirty="0" smtClean="0">
              <a:latin typeface="Lucida Sans Unicode" pitchFamily="34" charset="0"/>
              <a:cs typeface="Lucida Sans Unicode" pitchFamily="34" charset="0"/>
            </a:endParaRPr>
          </a:p>
          <a:p>
            <a:pPr marL="274320" lvl="0" indent="-27432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2400" b="1" dirty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            No.10: Children’s </a:t>
            </a:r>
            <a:r>
              <a:rPr lang="en-US" sz="2400" b="1" dirty="0">
                <a:latin typeface="Lucida Sans Unicode" pitchFamily="34" charset="0"/>
                <a:cs typeface="Lucida Sans Unicode" pitchFamily="34" charset="0"/>
              </a:rPr>
              <a:t>rights in juvenile justice.</a:t>
            </a:r>
            <a:endParaRPr lang="en-US" sz="2400" b="1" dirty="0">
              <a:solidFill>
                <a:srgbClr val="008000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marL="457200" lvl="0" indent="-457200">
              <a:lnSpc>
                <a:spcPct val="80000"/>
              </a:lnSpc>
              <a:spcBef>
                <a:spcPts val="600"/>
              </a:spcBef>
              <a:buNone/>
            </a:pPr>
            <a:r>
              <a:rPr lang="en-US" sz="2400" b="1" dirty="0">
                <a:solidFill>
                  <a:srgbClr val="008000"/>
                </a:solidFill>
                <a:latin typeface="Lucida Sans Unicode" pitchFamily="34" charset="0"/>
                <a:cs typeface="Lucida Sans Unicode" pitchFamily="34" charset="0"/>
              </a:rPr>
              <a:t>    </a:t>
            </a:r>
            <a:r>
              <a:rPr lang="en-US" sz="2400" b="1" dirty="0" smtClean="0">
                <a:solidFill>
                  <a:srgbClr val="008000"/>
                </a:solidFill>
                <a:latin typeface="Lucida Sans Unicode" pitchFamily="34" charset="0"/>
                <a:cs typeface="Lucida Sans Unicode" pitchFamily="34" charset="0"/>
              </a:rPr>
              <a:t>   </a:t>
            </a:r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(2) Vienna </a:t>
            </a:r>
            <a:r>
              <a:rPr lang="en-US" sz="2400" b="1" dirty="0">
                <a:latin typeface="Lucida Sans Unicode" pitchFamily="34" charset="0"/>
                <a:cs typeface="Lucida Sans Unicode" pitchFamily="34" charset="0"/>
              </a:rPr>
              <a:t>Guidelines for Action on Children in the </a:t>
            </a:r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   		  Criminal Justice system.</a:t>
            </a:r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effectLst/>
              </a:rPr>
              <a:t>INTERNATIONAL </a:t>
            </a:r>
            <a:r>
              <a:rPr lang="en-US" sz="2400" dirty="0" smtClean="0">
                <a:solidFill>
                  <a:srgbClr val="FF0000"/>
                </a:solidFill>
                <a:effectLst/>
              </a:rPr>
              <a:t>STANDARDS AND NORMS IN </a:t>
            </a:r>
            <a:r>
              <a:rPr lang="en-US" sz="2400" dirty="0">
                <a:solidFill>
                  <a:srgbClr val="FF0000"/>
                </a:solidFill>
                <a:effectLst/>
              </a:rPr>
              <a:t>JUVENILE JUSTICE</a:t>
            </a:r>
            <a:endParaRPr lang="en-US" sz="24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3022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382000" cy="54102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General Principles</a:t>
            </a:r>
            <a:r>
              <a:rPr lang="en-US" sz="2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r>
              <a:rPr lang="en-US" sz="2800" dirty="0" smtClean="0"/>
              <a:t> </a:t>
            </a:r>
            <a:r>
              <a:rPr lang="en-US" sz="2800" dirty="0"/>
              <a:t>P</a:t>
            </a:r>
            <a:r>
              <a:rPr lang="en-US" sz="2800" dirty="0" smtClean="0"/>
              <a:t>roactive approach needed;</a:t>
            </a:r>
          </a:p>
          <a:p>
            <a:r>
              <a:rPr lang="en-US" sz="2800" dirty="0" smtClean="0"/>
              <a:t>Delinquency prevention= crime prevention;</a:t>
            </a:r>
          </a:p>
          <a:p>
            <a:r>
              <a:rPr lang="en-US" sz="2800" dirty="0" smtClean="0"/>
              <a:t>Recognize, promote, respect human rights;</a:t>
            </a:r>
          </a:p>
          <a:p>
            <a:r>
              <a:rPr lang="en-US" sz="2800" dirty="0" smtClean="0"/>
              <a:t>Fair and just society= reduce motivation and conditions of crime;</a:t>
            </a:r>
          </a:p>
          <a:p>
            <a:r>
              <a:rPr lang="en-US" sz="2800" dirty="0" smtClean="0"/>
              <a:t>Focus on child’s well-being from early childhood;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Develop community services, </a:t>
            </a:r>
            <a:r>
              <a:rPr lang="en-US" sz="2800" dirty="0" err="1" smtClean="0"/>
              <a:t>programmes</a:t>
            </a:r>
            <a:r>
              <a:rPr lang="en-US" sz="2800" dirty="0" smtClean="0"/>
              <a:t>;</a:t>
            </a:r>
          </a:p>
          <a:p>
            <a:r>
              <a:rPr lang="en-US" sz="2800" dirty="0" smtClean="0"/>
              <a:t>Last resort: formal agencies of control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1534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effectLst/>
              </a:rPr>
              <a:t>RIYADH GUIDELINES</a:t>
            </a:r>
            <a:endParaRPr lang="en-US" sz="3200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921453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57150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Socialization processes</a:t>
            </a:r>
            <a:r>
              <a:rPr lang="en-US" sz="2800" dirty="0" smtClean="0"/>
              <a:t>: Emphasis –preventive.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FAMILY</a:t>
            </a:r>
            <a:r>
              <a:rPr lang="en-US" sz="2800" dirty="0" smtClean="0"/>
              <a:t>: central unit of society –high priority- needs, well-being of all family members.</a:t>
            </a:r>
          </a:p>
          <a:p>
            <a:r>
              <a:rPr lang="en-US" sz="2800" dirty="0">
                <a:solidFill>
                  <a:srgbClr val="FF0000"/>
                </a:solidFill>
              </a:rPr>
              <a:t>E</a:t>
            </a:r>
            <a:r>
              <a:rPr lang="en-US" sz="2800" dirty="0" smtClean="0">
                <a:solidFill>
                  <a:srgbClr val="FF0000"/>
                </a:solidFill>
              </a:rPr>
              <a:t>DUCATION</a:t>
            </a:r>
            <a:r>
              <a:rPr lang="en-US" sz="2800" dirty="0" smtClean="0"/>
              <a:t>: available to all children- highest standard- academic, vocational </a:t>
            </a:r>
          </a:p>
          <a:p>
            <a:r>
              <a:rPr lang="en-US" sz="2800" dirty="0" smtClean="0"/>
              <a:t>Develop personality, talents, mental, physical;</a:t>
            </a:r>
          </a:p>
          <a:p>
            <a:r>
              <a:rPr lang="en-US" sz="2800" dirty="0" smtClean="0"/>
              <a:t> Teach basic values, rights, responsibilities;</a:t>
            </a:r>
          </a:p>
          <a:p>
            <a:r>
              <a:rPr lang="en-US" sz="2800" dirty="0" smtClean="0"/>
              <a:t>Identify those at risk, provide services;</a:t>
            </a:r>
          </a:p>
          <a:p>
            <a:r>
              <a:rPr lang="en-US" sz="2800" dirty="0" smtClean="0"/>
              <a:t>Sensitize teachers, others, </a:t>
            </a:r>
            <a:r>
              <a:rPr lang="en-US" sz="2800" dirty="0"/>
              <a:t>to </a:t>
            </a:r>
            <a:r>
              <a:rPr lang="en-US" sz="2800" dirty="0" smtClean="0"/>
              <a:t>youth problems;</a:t>
            </a:r>
          </a:p>
          <a:p>
            <a:r>
              <a:rPr lang="en-US" sz="2800" dirty="0" smtClean="0"/>
              <a:t>Avoid harsh discipline, corporal punishment;</a:t>
            </a:r>
          </a:p>
          <a:p>
            <a:r>
              <a:rPr lang="en-US" sz="2800" dirty="0" smtClean="0"/>
              <a:t>Promote fair, just policies –involve students.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8305800" cy="457200"/>
          </a:xfrm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  <a:effectLst/>
              </a:rPr>
              <a:t>R</a:t>
            </a:r>
            <a:r>
              <a:rPr lang="en-US" sz="2800" dirty="0" smtClean="0">
                <a:solidFill>
                  <a:srgbClr val="FF0000"/>
                </a:solidFill>
                <a:effectLst/>
              </a:rPr>
              <a:t>IYADH </a:t>
            </a:r>
            <a:r>
              <a:rPr lang="en-US" sz="2800" dirty="0">
                <a:solidFill>
                  <a:srgbClr val="FF0000"/>
                </a:solidFill>
                <a:effectLst/>
              </a:rPr>
              <a:t>GUIDELINES</a:t>
            </a:r>
            <a:r>
              <a:rPr lang="en-US" sz="2800" dirty="0" smtClean="0">
                <a:solidFill>
                  <a:srgbClr val="FF0000"/>
                </a:solidFill>
                <a:effectLst/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180271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685800"/>
            <a:ext cx="8686800" cy="54864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Socialization  processes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Community: </a:t>
            </a:r>
            <a:r>
              <a:rPr lang="en-US" dirty="0" smtClean="0"/>
              <a:t>Provide services, </a:t>
            </a:r>
            <a:r>
              <a:rPr lang="en-US" dirty="0" err="1" smtClean="0"/>
              <a:t>programmes</a:t>
            </a:r>
            <a:r>
              <a:rPr lang="en-US" dirty="0" smtClean="0"/>
              <a:t> to </a:t>
            </a:r>
            <a:r>
              <a:rPr lang="en-US" dirty="0" err="1" smtClean="0"/>
              <a:t>fulfil</a:t>
            </a:r>
            <a:r>
              <a:rPr lang="en-US" dirty="0" smtClean="0"/>
              <a:t> needs, interests, concerns of youth;</a:t>
            </a:r>
          </a:p>
          <a:p>
            <a:r>
              <a:rPr lang="en-US" dirty="0" err="1" smtClean="0"/>
              <a:t>Counselling</a:t>
            </a:r>
            <a:r>
              <a:rPr lang="en-US" dirty="0" smtClean="0"/>
              <a:t>, guidance, recreation </a:t>
            </a:r>
            <a:r>
              <a:rPr lang="en-US" dirty="0" err="1" smtClean="0"/>
              <a:t>centres</a:t>
            </a:r>
            <a:r>
              <a:rPr lang="en-US" dirty="0" smtClean="0"/>
              <a:t>, shelter, therapy other assistance.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Mass media: </a:t>
            </a:r>
            <a:r>
              <a:rPr lang="en-US" dirty="0" smtClean="0"/>
              <a:t>Provide access to information-national,  international services, facilities, opportunities; </a:t>
            </a:r>
          </a:p>
          <a:p>
            <a:r>
              <a:rPr lang="en-US" dirty="0" smtClean="0"/>
              <a:t>Portray positive contribution of youth; </a:t>
            </a:r>
          </a:p>
          <a:p>
            <a:r>
              <a:rPr lang="en-US" dirty="0" smtClean="0"/>
              <a:t>Seek minimize pornography, drugs,</a:t>
            </a:r>
            <a:r>
              <a:rPr lang="en-US" dirty="0"/>
              <a:t> </a:t>
            </a:r>
            <a:r>
              <a:rPr lang="en-US" dirty="0" smtClean="0"/>
              <a:t>violence; </a:t>
            </a:r>
          </a:p>
          <a:p>
            <a:r>
              <a:rPr lang="en-US" dirty="0" smtClean="0"/>
              <a:t>Avoid demeaning, degrading women and youth; </a:t>
            </a:r>
          </a:p>
          <a:p>
            <a:r>
              <a:rPr lang="en-US" dirty="0" smtClean="0"/>
              <a:t>Be aware of social role and responsibility.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effectLst/>
              </a:rPr>
              <a:t>RIYADH </a:t>
            </a:r>
            <a:r>
              <a:rPr lang="en-US" sz="2800" dirty="0">
                <a:solidFill>
                  <a:srgbClr val="FF0000"/>
                </a:solidFill>
                <a:effectLst/>
              </a:rPr>
              <a:t>GUIDELINES</a:t>
            </a:r>
            <a:r>
              <a:rPr lang="en-US" sz="2800" dirty="0">
                <a:solidFill>
                  <a:schemeClr val="tx1"/>
                </a:solidFill>
                <a:effectLst/>
              </a:rPr>
              <a:t>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71839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609600"/>
            <a:ext cx="8991600" cy="58975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Social policy: </a:t>
            </a:r>
            <a:r>
              <a:rPr lang="en-US" dirty="0" smtClean="0"/>
              <a:t>high priority: plans, </a:t>
            </a:r>
            <a:r>
              <a:rPr lang="en-US" dirty="0" err="1" smtClean="0"/>
              <a:t>programmes</a:t>
            </a:r>
            <a:r>
              <a:rPr lang="en-US" dirty="0" smtClean="0"/>
              <a:t>;</a:t>
            </a:r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Institutionalization: last resort, minimum period;</a:t>
            </a:r>
          </a:p>
          <a:p>
            <a:r>
              <a:rPr lang="en-US" dirty="0" smtClean="0"/>
              <a:t>Best interests: paramount;</a:t>
            </a:r>
          </a:p>
          <a:p>
            <a:r>
              <a:rPr lang="en-US" dirty="0" smtClean="0"/>
              <a:t>Prevention </a:t>
            </a:r>
            <a:r>
              <a:rPr lang="en-US" dirty="0" err="1" smtClean="0"/>
              <a:t>programmes</a:t>
            </a:r>
            <a:r>
              <a:rPr lang="en-US" dirty="0" smtClean="0"/>
              <a:t>: Monitor, evaluate, adjust; </a:t>
            </a:r>
          </a:p>
          <a:p>
            <a:r>
              <a:rPr lang="en-US" dirty="0" smtClean="0"/>
              <a:t>Educate: recognize abuse; policies for prevention.</a:t>
            </a:r>
          </a:p>
          <a:p>
            <a:pPr marL="109728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Legislation and juvenile administration</a:t>
            </a:r>
          </a:p>
          <a:p>
            <a:r>
              <a:rPr lang="en-US" dirty="0" smtClean="0"/>
              <a:t> Enact</a:t>
            </a:r>
            <a:r>
              <a:rPr lang="en-US" dirty="0"/>
              <a:t>, enforce special laws promote protect </a:t>
            </a:r>
            <a:r>
              <a:rPr lang="en-US" dirty="0" smtClean="0"/>
              <a:t>y</a:t>
            </a:r>
            <a:r>
              <a:rPr lang="en-US" dirty="0"/>
              <a:t>outh</a:t>
            </a:r>
            <a:r>
              <a:rPr lang="en-US" dirty="0" smtClean="0"/>
              <a:t>;</a:t>
            </a:r>
          </a:p>
          <a:p>
            <a:r>
              <a:rPr lang="en-US" dirty="0"/>
              <a:t>Abolish status offences</a:t>
            </a:r>
            <a:endParaRPr lang="en-US" dirty="0" smtClean="0"/>
          </a:p>
          <a:p>
            <a:r>
              <a:rPr lang="en-US" dirty="0" smtClean="0"/>
              <a:t>Establish independent organ: protect rights,  interests</a:t>
            </a:r>
          </a:p>
          <a:p>
            <a:r>
              <a:rPr lang="en-US" dirty="0" smtClean="0"/>
              <a:t>Train personnel to maximize diversion measures.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Research, policy development, coordination</a:t>
            </a:r>
          </a:p>
          <a:p>
            <a:r>
              <a:rPr lang="en-US" dirty="0" smtClean="0"/>
              <a:t>Multidisciplinary, </a:t>
            </a:r>
            <a:r>
              <a:rPr lang="en-US" dirty="0" err="1" smtClean="0"/>
              <a:t>intradisciplinary</a:t>
            </a:r>
            <a:r>
              <a:rPr lang="en-US" dirty="0" smtClean="0"/>
              <a:t>, national, regional, international;</a:t>
            </a:r>
          </a:p>
          <a:p>
            <a:r>
              <a:rPr lang="en-US" dirty="0" smtClean="0"/>
              <a:t>Share information, experience and expertise</a:t>
            </a:r>
            <a:r>
              <a:rPr lang="en-US" b="1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76200"/>
            <a:ext cx="81534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effectLst/>
              </a:rPr>
              <a:t>RIYADH </a:t>
            </a:r>
            <a:r>
              <a:rPr lang="en-US" sz="2800" dirty="0">
                <a:solidFill>
                  <a:srgbClr val="FF0000"/>
                </a:solidFill>
                <a:effectLst/>
              </a:rPr>
              <a:t>GUIDELINES</a:t>
            </a:r>
            <a:r>
              <a:rPr lang="en-US" sz="2800" dirty="0">
                <a:solidFill>
                  <a:schemeClr val="tx1"/>
                </a:solidFill>
                <a:effectLst/>
              </a:rPr>
              <a:t>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36258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838200"/>
            <a:ext cx="7848600" cy="5257800"/>
          </a:xfrm>
        </p:spPr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00B050"/>
                </a:solidFill>
              </a:rPr>
              <a:t>Fundamental Principles</a:t>
            </a:r>
          </a:p>
          <a:p>
            <a:r>
              <a:rPr lang="en-US" sz="2600" dirty="0"/>
              <a:t>Promotion of well-being of juvenile and family using positive measures</a:t>
            </a:r>
            <a:r>
              <a:rPr lang="en-US" sz="2600" dirty="0" smtClean="0"/>
              <a:t>;</a:t>
            </a:r>
          </a:p>
          <a:p>
            <a:r>
              <a:rPr lang="en-US" sz="2600" dirty="0"/>
              <a:t>Ensure a meaningful life in community</a:t>
            </a:r>
            <a:r>
              <a:rPr lang="en-US" sz="2600" dirty="0" smtClean="0"/>
              <a:t>;</a:t>
            </a:r>
            <a:endParaRPr lang="en-US" sz="2600" dirty="0"/>
          </a:p>
          <a:p>
            <a:r>
              <a:rPr lang="en-US" sz="2600" dirty="0"/>
              <a:t>Mobilize all resources to reduce intervention</a:t>
            </a:r>
            <a:r>
              <a:rPr lang="en-US" sz="2600" dirty="0" smtClean="0"/>
              <a:t>;</a:t>
            </a:r>
            <a:endParaRPr lang="en-US" sz="2600" dirty="0"/>
          </a:p>
          <a:p>
            <a:r>
              <a:rPr lang="en-US" sz="2600" dirty="0"/>
              <a:t>View juvenile justice as integral to national development and within framework of social justice and implement within economic, social, cultural </a:t>
            </a:r>
            <a:r>
              <a:rPr lang="en-US" sz="2600" dirty="0" smtClean="0"/>
              <a:t>conditions;</a:t>
            </a:r>
          </a:p>
          <a:p>
            <a:r>
              <a:rPr lang="en-US" sz="2600" dirty="0"/>
              <a:t>Systematically develop and co-ordinate services to improve and sustain competence of  juvenile justice personnel.</a:t>
            </a:r>
          </a:p>
          <a:p>
            <a:endParaRPr lang="en-US" sz="2400" dirty="0"/>
          </a:p>
          <a:p>
            <a:pPr>
              <a:lnSpc>
                <a:spcPct val="80000"/>
              </a:lnSpc>
              <a:buNone/>
            </a:pPr>
            <a:endParaRPr lang="en-US" sz="2400" dirty="0"/>
          </a:p>
          <a:p>
            <a:pPr>
              <a:lnSpc>
                <a:spcPct val="80000"/>
              </a:lnSpc>
              <a:buNone/>
            </a:pPr>
            <a:endParaRPr lang="en-US" sz="2400" dirty="0"/>
          </a:p>
          <a:p>
            <a:pPr>
              <a:lnSpc>
                <a:spcPct val="80000"/>
              </a:lnSpc>
              <a:buNone/>
            </a:pPr>
            <a:endParaRPr lang="en-US" sz="2400" dirty="0"/>
          </a:p>
          <a:p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>
                <a:solidFill>
                  <a:srgbClr val="FF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BEIJING RULES</a:t>
            </a:r>
            <a:r>
              <a:rPr lang="en-US" sz="4400" dirty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  <a:t/>
            </a:r>
            <a:br>
              <a:rPr lang="en-US" sz="4400" dirty="0">
                <a:solidFill>
                  <a:srgbClr val="FF0000"/>
                </a:solidFill>
                <a:latin typeface="Lucida Sans Unicode" pitchFamily="34" charset="0"/>
                <a:cs typeface="Lucida Sans Unicode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577243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685800"/>
            <a:ext cx="8915400" cy="56388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AIM:</a:t>
            </a:r>
            <a:r>
              <a:rPr lang="en-US" dirty="0" smtClean="0"/>
              <a:t> </a:t>
            </a:r>
          </a:p>
          <a:p>
            <a:r>
              <a:rPr lang="en-US" dirty="0" smtClean="0"/>
              <a:t>To critically assess the nature, role and use of diversion in the juvenile justice reform process.</a:t>
            </a:r>
          </a:p>
          <a:p>
            <a:r>
              <a:rPr lang="en-US" b="1" dirty="0" smtClean="0"/>
              <a:t>OBJECTIVES: At end of the training, participants  should be able to: </a:t>
            </a:r>
          </a:p>
          <a:p>
            <a:r>
              <a:rPr lang="en-US" dirty="0"/>
              <a:t>Explain </a:t>
            </a:r>
            <a:r>
              <a:rPr lang="en-US" dirty="0" smtClean="0"/>
              <a:t>the guiding principles in juvenile justice;</a:t>
            </a:r>
          </a:p>
          <a:p>
            <a:r>
              <a:rPr lang="en-US" dirty="0" smtClean="0"/>
              <a:t>Define diversion and its role in juvenile justice;</a:t>
            </a:r>
          </a:p>
          <a:p>
            <a:r>
              <a:rPr lang="en-US" dirty="0" smtClean="0"/>
              <a:t>Explain conditions for diversion;</a:t>
            </a:r>
          </a:p>
          <a:p>
            <a:r>
              <a:rPr lang="en-US" dirty="0" smtClean="0"/>
              <a:t>Describe various models of diversion;</a:t>
            </a:r>
          </a:p>
          <a:p>
            <a:r>
              <a:rPr lang="en-US" dirty="0" err="1" smtClean="0"/>
              <a:t>Analyse</a:t>
            </a:r>
            <a:r>
              <a:rPr lang="en-US" dirty="0" smtClean="0"/>
              <a:t> suitability of various models of diversion</a:t>
            </a:r>
          </a:p>
          <a:p>
            <a:r>
              <a:rPr lang="en-US" dirty="0" smtClean="0"/>
              <a:t>Design strategies for reform of juvenile justice system to include diversion.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53340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  <a:effectLst/>
              </a:rPr>
              <a:t>SESSION 1 : SETTING THE CONTEXT:</a:t>
            </a:r>
            <a:br>
              <a:rPr lang="en-US" sz="2800" dirty="0" smtClean="0">
                <a:solidFill>
                  <a:srgbClr val="FF0000"/>
                </a:solidFill>
                <a:effectLst/>
              </a:rPr>
            </a:br>
            <a:r>
              <a:rPr lang="en-US" sz="2800" dirty="0" smtClean="0">
                <a:solidFill>
                  <a:srgbClr val="FF0000"/>
                </a:solidFill>
                <a:effectLst/>
              </a:rPr>
              <a:t>AIMS AND OBJECTIVES</a:t>
            </a:r>
            <a:endParaRPr lang="en-US" sz="2800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22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838200"/>
            <a:ext cx="8763000" cy="5638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Rules: Scope of rules, Definitions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Juvenile:</a:t>
            </a:r>
            <a:r>
              <a:rPr lang="en-US" dirty="0" smtClean="0"/>
              <a:t> child or young person under a legal system who is dealt with differently from adults.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Offenc</a:t>
            </a:r>
            <a:r>
              <a:rPr lang="en-US" dirty="0" smtClean="0">
                <a:solidFill>
                  <a:srgbClr val="00B050"/>
                </a:solidFill>
              </a:rPr>
              <a:t>e: </a:t>
            </a:r>
            <a:r>
              <a:rPr lang="en-US" dirty="0" smtClean="0"/>
              <a:t>any </a:t>
            </a:r>
            <a:r>
              <a:rPr lang="en-US" dirty="0" err="1" smtClean="0"/>
              <a:t>behaviour</a:t>
            </a:r>
            <a:r>
              <a:rPr lang="en-US" dirty="0" smtClean="0"/>
              <a:t> (act or omission) punishable by law under the State’s legal system.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Juvenile offen</a:t>
            </a:r>
            <a:r>
              <a:rPr lang="en-US" dirty="0" smtClean="0">
                <a:solidFill>
                  <a:srgbClr val="00B050"/>
                </a:solidFill>
              </a:rPr>
              <a:t>der:</a:t>
            </a:r>
            <a:r>
              <a:rPr lang="en-US" dirty="0" smtClean="0"/>
              <a:t> child/young person alleged to have committed/found to have committed crime. </a:t>
            </a:r>
          </a:p>
          <a:p>
            <a:r>
              <a:rPr lang="en-US" dirty="0" smtClean="0"/>
              <a:t>Rules must be applied impartially to all juveniles;</a:t>
            </a:r>
          </a:p>
          <a:p>
            <a:r>
              <a:rPr lang="en-US" dirty="0" smtClean="0"/>
              <a:t>States: Establish juvenile justice system with laws, rules to meet varying needs of juveniles/ society;</a:t>
            </a:r>
          </a:p>
          <a:p>
            <a:pPr>
              <a:buNone/>
            </a:pPr>
            <a:r>
              <a:rPr lang="en-US" dirty="0" smtClean="0"/>
              <a:t> Rules must be implemented thoroughly and fairly.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</a:rPr>
              <a:t>BEIJING RULES</a:t>
            </a:r>
            <a:endParaRPr lang="en-US" sz="3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37084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685800"/>
            <a:ext cx="8763000" cy="5715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Application, age of criminal responsibility, aims </a:t>
            </a:r>
          </a:p>
          <a:p>
            <a:r>
              <a:rPr lang="en-US" sz="2400" b="1" dirty="0" smtClean="0">
                <a:solidFill>
                  <a:srgbClr val="00B050"/>
                </a:solidFill>
              </a:rPr>
              <a:t>Apply </a:t>
            </a:r>
            <a:r>
              <a:rPr lang="en-US" sz="2400" dirty="0"/>
              <a:t>to </a:t>
            </a:r>
            <a:r>
              <a:rPr lang="en-US" sz="2400" dirty="0" smtClean="0"/>
              <a:t>juveniles-offences, </a:t>
            </a:r>
            <a:r>
              <a:rPr lang="en-US" sz="2400" dirty="0"/>
              <a:t>any specific </a:t>
            </a:r>
            <a:r>
              <a:rPr lang="en-US" sz="2400" dirty="0" err="1"/>
              <a:t>behaviour</a:t>
            </a:r>
            <a:r>
              <a:rPr lang="en-US" sz="2400" dirty="0"/>
              <a:t> not punishable </a:t>
            </a:r>
            <a:r>
              <a:rPr lang="en-US" sz="2400" dirty="0" smtClean="0"/>
              <a:t>if adult- </a:t>
            </a:r>
            <a:r>
              <a:rPr lang="en-US" sz="2400" dirty="0"/>
              <a:t>status offences;</a:t>
            </a:r>
          </a:p>
          <a:p>
            <a:r>
              <a:rPr lang="en-US" sz="2400" b="1" dirty="0"/>
              <a:t> </a:t>
            </a:r>
            <a:r>
              <a:rPr lang="en-US" sz="2400" dirty="0"/>
              <a:t>Should extend to juveniles in welfare and care proceedings, young adult offenders. 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Age of criminal responsibility </a:t>
            </a:r>
            <a:r>
              <a:rPr lang="en-US" sz="2400" dirty="0"/>
              <a:t>should not be fixed at too low an age level, bearing in mind emotional, mental and intellectual maturity.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Aims</a:t>
            </a:r>
            <a:r>
              <a:rPr lang="en-US" sz="2400" b="1" dirty="0">
                <a:solidFill>
                  <a:srgbClr val="FFC000"/>
                </a:solidFill>
              </a:rPr>
              <a:t>: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dirty="0"/>
              <a:t>well-being of juveniles,</a:t>
            </a:r>
          </a:p>
          <a:p>
            <a:r>
              <a:rPr lang="en-US" sz="2400" b="1" dirty="0" smtClean="0"/>
              <a:t>Reaction: </a:t>
            </a:r>
            <a:r>
              <a:rPr lang="en-US" sz="2400" dirty="0"/>
              <a:t>proportionate-offender and offence,</a:t>
            </a:r>
          </a:p>
          <a:p>
            <a:r>
              <a:rPr lang="en-US" sz="2400" b="1" dirty="0"/>
              <a:t>Discretion: </a:t>
            </a:r>
            <a:r>
              <a:rPr lang="en-US" sz="2400" dirty="0"/>
              <a:t>exercisable at all stages;</a:t>
            </a:r>
          </a:p>
          <a:p>
            <a:r>
              <a:rPr lang="en-US" sz="2400" b="1" dirty="0" smtClean="0"/>
              <a:t>Qualified, </a:t>
            </a:r>
            <a:r>
              <a:rPr lang="en-US" sz="2400" b="1" dirty="0"/>
              <a:t>trained </a:t>
            </a:r>
            <a:r>
              <a:rPr lang="en-US" sz="2400" b="1" dirty="0" smtClean="0"/>
              <a:t>personnel: e</a:t>
            </a:r>
            <a:r>
              <a:rPr lang="en-US" sz="2400" dirty="0" smtClean="0"/>
              <a:t>xercise </a:t>
            </a:r>
            <a:r>
              <a:rPr lang="en-US" sz="2400" dirty="0"/>
              <a:t>functions judicially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0" y="228600"/>
            <a:ext cx="8077200" cy="304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</a:rPr>
              <a:t>BEIJING RULES-</a:t>
            </a:r>
            <a:endParaRPr lang="en-US" sz="3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58045264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609600"/>
            <a:ext cx="8534400" cy="5867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Basic rights/investigation/prosecution </a:t>
            </a: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2500" dirty="0"/>
              <a:t>Presumption of innocence; right to </a:t>
            </a:r>
            <a:r>
              <a:rPr lang="en-US" sz="2500" dirty="0" smtClean="0"/>
              <a:t>silence, privacy 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To </a:t>
            </a:r>
            <a:r>
              <a:rPr lang="en-US" sz="2500" dirty="0"/>
              <a:t>be notified of charges, 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To </a:t>
            </a:r>
            <a:r>
              <a:rPr lang="en-US" sz="2500" dirty="0"/>
              <a:t>counsel, to have parent/guardian present;</a:t>
            </a:r>
          </a:p>
          <a:p>
            <a:pPr>
              <a:lnSpc>
                <a:spcPct val="90000"/>
              </a:lnSpc>
            </a:pPr>
            <a:r>
              <a:rPr lang="en-US" sz="2500" dirty="0"/>
              <a:t> To confront and cross-examine </a:t>
            </a:r>
            <a:r>
              <a:rPr lang="en-US" sz="2500" dirty="0" smtClean="0"/>
              <a:t>witnesses; appeal;</a:t>
            </a:r>
            <a:endParaRPr lang="en-US" sz="2500" dirty="0"/>
          </a:p>
          <a:p>
            <a:pPr>
              <a:lnSpc>
                <a:spcPct val="90000"/>
              </a:lnSpc>
            </a:pPr>
            <a:r>
              <a:rPr lang="en-US" sz="2500" dirty="0" smtClean="0"/>
              <a:t>Parents to be notified upon arrest of juvenile;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Release to be considered without delay;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Legal status of juvenile to be respected;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Promote well-being, avoid harm;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Police, prosecution-discretion-avoid formal trial;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Diversion with consent and subject to review;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Specialized training for police officers;</a:t>
            </a:r>
          </a:p>
          <a:p>
            <a:pPr>
              <a:lnSpc>
                <a:spcPct val="90000"/>
              </a:lnSpc>
            </a:pPr>
            <a:r>
              <a:rPr lang="en-US" sz="2500" dirty="0" smtClean="0"/>
              <a:t>Specialized units to be developed, if feasible.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28600"/>
            <a:ext cx="8153400" cy="304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BEIJING RULES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8322047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457200"/>
            <a:ext cx="8763000" cy="6019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Detention/adjudication/ disposition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Detention-last </a:t>
            </a:r>
            <a:r>
              <a:rPr lang="en-US" sz="2800" dirty="0"/>
              <a:t>resort, </a:t>
            </a:r>
            <a:r>
              <a:rPr lang="en-US" sz="2800" dirty="0" smtClean="0"/>
              <a:t>shortest  </a:t>
            </a:r>
            <a:r>
              <a:rPr lang="en-US" sz="2800" dirty="0"/>
              <a:t>possible time.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Consider alternatives</a:t>
            </a:r>
            <a:r>
              <a:rPr lang="en-US" sz="28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Separate juveniles </a:t>
            </a:r>
            <a:r>
              <a:rPr lang="en-US" sz="2800" dirty="0"/>
              <a:t>from adults. 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Entitled </a:t>
            </a:r>
            <a:r>
              <a:rPr lang="en-US" sz="2800" dirty="0"/>
              <a:t>to </a:t>
            </a:r>
            <a:r>
              <a:rPr lang="en-US" sz="2800" dirty="0" smtClean="0"/>
              <a:t>rights, receive</a:t>
            </a:r>
            <a:r>
              <a:rPr lang="en-US" sz="2800" dirty="0"/>
              <a:t>, care, </a:t>
            </a:r>
            <a:r>
              <a:rPr lang="en-US" sz="2800" dirty="0" smtClean="0"/>
              <a:t>protection, all </a:t>
            </a:r>
            <a:r>
              <a:rPr lang="en-US" sz="2800" dirty="0"/>
              <a:t>necessary assistance </a:t>
            </a:r>
            <a:r>
              <a:rPr lang="en-US" sz="2800" dirty="0" smtClean="0"/>
              <a:t>-age</a:t>
            </a:r>
            <a:r>
              <a:rPr lang="en-US" sz="2800" dirty="0"/>
              <a:t>, </a:t>
            </a:r>
            <a:r>
              <a:rPr lang="en-US" sz="2800" dirty="0" smtClean="0"/>
              <a:t>sex, </a:t>
            </a:r>
            <a:r>
              <a:rPr lang="en-US" sz="2800" dirty="0"/>
              <a:t>personality</a:t>
            </a:r>
            <a:r>
              <a:rPr lang="en-US" sz="2800" dirty="0" smtClean="0"/>
              <a:t>.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Fair trial by competent authority;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Proceedings in best interest, conducted with understanding for full participation of juvenile;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Right to counsel, for parents to participate;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Use pre-sentence/social enquiry report.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No corporal punishment, capital punishment.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152400"/>
            <a:ext cx="8305800" cy="2286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BEIJING RULES</a:t>
            </a:r>
          </a:p>
        </p:txBody>
      </p:sp>
    </p:spTree>
    <p:extLst>
      <p:ext uri="{BB962C8B-B14F-4D97-AF65-F5344CB8AC3E}">
        <p14:creationId xmlns:p14="http://schemas.microsoft.com/office/powerpoint/2010/main" val="4071317668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685800"/>
            <a:ext cx="8534400" cy="5791200"/>
          </a:xfrm>
        </p:spPr>
        <p:txBody>
          <a:bodyPr>
            <a:noAutofit/>
          </a:bodyPr>
          <a:lstStyle/>
          <a:p>
            <a:pPr marL="0" lvl="0" indent="0">
              <a:lnSpc>
                <a:spcPct val="80000"/>
              </a:lnSpc>
              <a:spcBef>
                <a:spcPts val="638"/>
              </a:spcBef>
              <a:buNone/>
            </a:pPr>
            <a:r>
              <a:rPr lang="en-US" sz="3200" b="1" dirty="0" smtClean="0">
                <a:solidFill>
                  <a:srgbClr val="00B050"/>
                </a:solidFill>
                <a:latin typeface="Calibri" pitchFamily="18"/>
              </a:rPr>
              <a:t>Fundamental perspectives</a:t>
            </a:r>
            <a:endParaRPr lang="en-US" sz="3200" dirty="0" smtClean="0">
              <a:latin typeface="Calibri" pitchFamily="18"/>
            </a:endParaRPr>
          </a:p>
          <a:p>
            <a:pPr marL="0" lvl="0" indent="0">
              <a:lnSpc>
                <a:spcPct val="80000"/>
              </a:lnSpc>
              <a:spcBef>
                <a:spcPts val="638"/>
              </a:spcBef>
              <a:buNone/>
            </a:pPr>
            <a:r>
              <a:rPr lang="en-US" sz="3200" dirty="0" smtClean="0">
                <a:latin typeface="Calibri" pitchFamily="18"/>
              </a:rPr>
              <a:t>Juvenile </a:t>
            </a:r>
            <a:r>
              <a:rPr lang="en-US" sz="3200" dirty="0">
                <a:latin typeface="Calibri" pitchFamily="18"/>
              </a:rPr>
              <a:t>justice </a:t>
            </a:r>
            <a:r>
              <a:rPr lang="en-US" sz="3200" dirty="0" smtClean="0">
                <a:latin typeface="Calibri" pitchFamily="18"/>
              </a:rPr>
              <a:t>system-uphold </a:t>
            </a:r>
            <a:r>
              <a:rPr lang="en-US" sz="3200" dirty="0">
                <a:latin typeface="Calibri" pitchFamily="18"/>
              </a:rPr>
              <a:t>rights</a:t>
            </a:r>
            <a:r>
              <a:rPr lang="en-US" sz="3200" dirty="0" smtClean="0">
                <a:latin typeface="Calibri" pitchFamily="18"/>
              </a:rPr>
              <a:t>, safety</a:t>
            </a:r>
            <a:r>
              <a:rPr lang="en-US" sz="3200" dirty="0">
                <a:latin typeface="Calibri" pitchFamily="18"/>
              </a:rPr>
              <a:t>, promote </a:t>
            </a:r>
            <a:r>
              <a:rPr lang="en-US" sz="3200" dirty="0" smtClean="0">
                <a:latin typeface="Calibri" pitchFamily="18"/>
              </a:rPr>
              <a:t>physical, </a:t>
            </a:r>
            <a:r>
              <a:rPr lang="en-US" sz="3200" dirty="0">
                <a:latin typeface="Calibri" pitchFamily="18"/>
              </a:rPr>
              <a:t>mental well-being of </a:t>
            </a:r>
            <a:r>
              <a:rPr lang="en-US" sz="3200" dirty="0" smtClean="0">
                <a:latin typeface="Calibri" pitchFamily="18"/>
              </a:rPr>
              <a:t>juveniles;</a:t>
            </a:r>
          </a:p>
          <a:p>
            <a:pPr marL="0" lvl="0" indent="0">
              <a:lnSpc>
                <a:spcPct val="80000"/>
              </a:lnSpc>
              <a:spcBef>
                <a:spcPts val="638"/>
              </a:spcBef>
              <a:buNone/>
            </a:pPr>
            <a:r>
              <a:rPr lang="en-US" sz="3200" dirty="0" smtClean="0">
                <a:latin typeface="Calibri" pitchFamily="18"/>
              </a:rPr>
              <a:t>Deprivation liberty: </a:t>
            </a:r>
            <a:r>
              <a:rPr lang="en-US" sz="3200" dirty="0">
                <a:latin typeface="Calibri" pitchFamily="18"/>
              </a:rPr>
              <a:t>last resort, minimum </a:t>
            </a:r>
            <a:r>
              <a:rPr lang="en-US" sz="3200" dirty="0" smtClean="0">
                <a:latin typeface="Calibri" pitchFamily="18"/>
              </a:rPr>
              <a:t>period; </a:t>
            </a:r>
          </a:p>
          <a:p>
            <a:pPr marL="0" indent="0">
              <a:lnSpc>
                <a:spcPct val="80000"/>
              </a:lnSpc>
              <a:spcBef>
                <a:spcPts val="638"/>
              </a:spcBef>
              <a:buNone/>
            </a:pPr>
            <a:r>
              <a:rPr lang="en-US" sz="3200" dirty="0">
                <a:latin typeface="Calibri" pitchFamily="18"/>
              </a:rPr>
              <a:t>M</a:t>
            </a:r>
            <a:r>
              <a:rPr lang="en-US" sz="3200" dirty="0" smtClean="0">
                <a:latin typeface="Calibri" pitchFamily="18"/>
              </a:rPr>
              <a:t>inimum </a:t>
            </a:r>
            <a:r>
              <a:rPr lang="en-US" sz="3200" dirty="0">
                <a:latin typeface="Calibri" pitchFamily="18"/>
              </a:rPr>
              <a:t>UN standards</a:t>
            </a:r>
            <a:r>
              <a:rPr lang="en-US" sz="3200" dirty="0" smtClean="0">
                <a:latin typeface="Calibri" pitchFamily="18"/>
              </a:rPr>
              <a:t>, consistent </a:t>
            </a:r>
            <a:r>
              <a:rPr lang="en-US" sz="3200" dirty="0">
                <a:latin typeface="Calibri" pitchFamily="18"/>
              </a:rPr>
              <a:t>with human rights</a:t>
            </a:r>
            <a:r>
              <a:rPr lang="en-US" sz="3200" dirty="0" smtClean="0">
                <a:latin typeface="Calibri" pitchFamily="18"/>
              </a:rPr>
              <a:t>, fundamental freedoms;</a:t>
            </a:r>
          </a:p>
          <a:p>
            <a:pPr marL="0" indent="0">
              <a:lnSpc>
                <a:spcPct val="80000"/>
              </a:lnSpc>
              <a:spcBef>
                <a:spcPts val="638"/>
              </a:spcBef>
              <a:buNone/>
            </a:pPr>
            <a:r>
              <a:rPr lang="en-US" sz="3200" dirty="0" smtClean="0">
                <a:latin typeface="Calibri" pitchFamily="18"/>
              </a:rPr>
              <a:t>Guide for professionals – monitor application;</a:t>
            </a:r>
          </a:p>
          <a:p>
            <a:pPr marL="0" lvl="0" indent="0">
              <a:lnSpc>
                <a:spcPct val="80000"/>
              </a:lnSpc>
              <a:spcBef>
                <a:spcPts val="638"/>
              </a:spcBef>
              <a:buNone/>
            </a:pPr>
            <a:r>
              <a:rPr lang="en-US" sz="3200" dirty="0" smtClean="0">
                <a:latin typeface="Calibri" pitchFamily="18"/>
              </a:rPr>
              <a:t>Prevent </a:t>
            </a:r>
            <a:r>
              <a:rPr lang="en-US" sz="3200" dirty="0">
                <a:latin typeface="Calibri" pitchFamily="18"/>
              </a:rPr>
              <a:t>detrimental </a:t>
            </a:r>
            <a:r>
              <a:rPr lang="en-US" sz="3200" dirty="0" smtClean="0">
                <a:latin typeface="Calibri" pitchFamily="18"/>
              </a:rPr>
              <a:t>aspects- aid reintegration; </a:t>
            </a:r>
          </a:p>
          <a:p>
            <a:pPr marL="0" lvl="0" indent="0">
              <a:lnSpc>
                <a:spcPct val="80000"/>
              </a:lnSpc>
              <a:spcBef>
                <a:spcPts val="638"/>
              </a:spcBef>
              <a:buNone/>
            </a:pPr>
            <a:r>
              <a:rPr lang="en-US" sz="3200" dirty="0" smtClean="0">
                <a:latin typeface="Calibri" pitchFamily="18"/>
              </a:rPr>
              <a:t>Apply impartially, respect for juvenile’s religious, cultural beliefs, practices, moral concepts, culture;</a:t>
            </a:r>
          </a:p>
          <a:p>
            <a:pPr marL="0" lvl="0" indent="0">
              <a:lnSpc>
                <a:spcPct val="80000"/>
              </a:lnSpc>
              <a:spcBef>
                <a:spcPts val="638"/>
              </a:spcBef>
              <a:buNone/>
            </a:pPr>
            <a:r>
              <a:rPr lang="en-US" sz="3200" dirty="0">
                <a:latin typeface="Calibri" pitchFamily="18"/>
              </a:rPr>
              <a:t>I</a:t>
            </a:r>
            <a:r>
              <a:rPr lang="en-US" sz="3200" dirty="0" smtClean="0">
                <a:latin typeface="Calibri" pitchFamily="18"/>
              </a:rPr>
              <a:t>ncorporated in legislation;</a:t>
            </a:r>
          </a:p>
          <a:p>
            <a:pPr marL="0" lvl="0" indent="0">
              <a:lnSpc>
                <a:spcPct val="80000"/>
              </a:lnSpc>
              <a:spcBef>
                <a:spcPts val="638"/>
              </a:spcBef>
              <a:buNone/>
            </a:pPr>
            <a:r>
              <a:rPr lang="en-US" sz="3200" dirty="0" smtClean="0">
                <a:latin typeface="Calibri" pitchFamily="18"/>
              </a:rPr>
              <a:t>Open contact with community should be fostered. </a:t>
            </a:r>
            <a:endParaRPr lang="en-US" sz="3200" dirty="0">
              <a:latin typeface="Calibri" pitchFamily="1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24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52400"/>
            <a:ext cx="8153400" cy="762000"/>
          </a:xfrm>
        </p:spPr>
        <p:txBody>
          <a:bodyPr>
            <a:noAutofit/>
          </a:bodyPr>
          <a:lstStyle/>
          <a:p>
            <a:pPr lvl="0" algn="ctr"/>
            <a:r>
              <a:rPr lang="en-US" sz="3600" dirty="0" smtClean="0">
                <a:solidFill>
                  <a:srgbClr val="FF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HAVANA RULES</a:t>
            </a:r>
            <a:br>
              <a:rPr lang="en-US" sz="3600" dirty="0" smtClean="0">
                <a:solidFill>
                  <a:srgbClr val="FF0000"/>
                </a:solidFill>
                <a:effectLst/>
                <a:latin typeface="Lucida Sans Unicode" pitchFamily="34" charset="0"/>
                <a:cs typeface="Lucida Sans Unicode" pitchFamily="34" charset="0"/>
              </a:rPr>
            </a:br>
            <a:endParaRPr lang="en-US" sz="36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66126374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762000"/>
            <a:ext cx="8915400" cy="5626291"/>
          </a:xfrm>
        </p:spPr>
        <p:txBody>
          <a:bodyPr>
            <a:normAutofit fontScale="92500" lnSpcReduction="10000"/>
          </a:bodyPr>
          <a:lstStyle/>
          <a:p>
            <a:r>
              <a:rPr lang="en-US" sz="3500" b="1" dirty="0" smtClean="0">
                <a:solidFill>
                  <a:srgbClr val="00B050"/>
                </a:solidFill>
              </a:rPr>
              <a:t>Scope /Application</a:t>
            </a:r>
            <a:r>
              <a:rPr lang="en-US" sz="3500" b="1" dirty="0" smtClean="0">
                <a:solidFill>
                  <a:srgbClr val="FF0000"/>
                </a:solidFill>
              </a:rPr>
              <a:t>: </a:t>
            </a:r>
            <a:r>
              <a:rPr lang="en-US" dirty="0" smtClean="0"/>
              <a:t>Every person under age 18</a:t>
            </a:r>
          </a:p>
          <a:p>
            <a:r>
              <a:rPr lang="en-US" dirty="0" smtClean="0"/>
              <a:t>Any form of detention</a:t>
            </a:r>
          </a:p>
          <a:p>
            <a:r>
              <a:rPr lang="en-US" dirty="0" smtClean="0"/>
              <a:t>Must have meaningful </a:t>
            </a:r>
            <a:r>
              <a:rPr lang="en-US" dirty="0" err="1" smtClean="0"/>
              <a:t>programmes</a:t>
            </a:r>
            <a:endParaRPr lang="en-US" dirty="0"/>
          </a:p>
          <a:p>
            <a:r>
              <a:rPr lang="en-US" dirty="0" smtClean="0"/>
              <a:t>Conditions must ensure human rights</a:t>
            </a:r>
          </a:p>
          <a:p>
            <a:r>
              <a:rPr lang="en-US" dirty="0" smtClean="0"/>
              <a:t>All rights compatible with detention to be ensured</a:t>
            </a:r>
          </a:p>
          <a:p>
            <a:r>
              <a:rPr lang="en-US" dirty="0" smtClean="0"/>
              <a:t>Inspection-by  duly constituted independent body–ensure legality of detention, consistency with international standards</a:t>
            </a:r>
          </a:p>
          <a:p>
            <a:r>
              <a:rPr lang="en-US" dirty="0" smtClean="0"/>
              <a:t>Rules: in accord-economic, social, cultural conditions</a:t>
            </a:r>
          </a:p>
          <a:p>
            <a:r>
              <a:rPr lang="en-US" sz="3500" b="1" dirty="0" smtClean="0">
                <a:solidFill>
                  <a:srgbClr val="00B050"/>
                </a:solidFill>
              </a:rPr>
              <a:t>Awaiting trial</a:t>
            </a:r>
            <a:r>
              <a:rPr lang="en-US" b="1" dirty="0" smtClean="0">
                <a:solidFill>
                  <a:srgbClr val="00B050"/>
                </a:solidFill>
              </a:rPr>
              <a:t>-</a:t>
            </a:r>
            <a:r>
              <a:rPr lang="en-US" b="1" dirty="0" smtClean="0"/>
              <a:t>Entitlements: </a:t>
            </a:r>
            <a:r>
              <a:rPr lang="en-US" dirty="0" smtClean="0"/>
              <a:t>presumption of innocence, speedy trial - shortest detention, separate detainee from convicted juveniles, rights, counsel,</a:t>
            </a:r>
          </a:p>
          <a:p>
            <a:r>
              <a:rPr lang="en-US" dirty="0" smtClean="0"/>
              <a:t>Voluntary remunerated work, continuing education and training, material for leisure and recreation. 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25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HAVANA RULES</a:t>
            </a:r>
            <a:endParaRPr lang="en-US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33337809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516909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Management of juvenile facilities</a:t>
            </a:r>
          </a:p>
          <a:p>
            <a:r>
              <a:rPr lang="en-US" dirty="0" smtClean="0"/>
              <a:t>Keep all records on juvenile in confidential file; </a:t>
            </a:r>
          </a:p>
          <a:p>
            <a:r>
              <a:rPr lang="en-US" dirty="0" smtClean="0"/>
              <a:t>Prevent access to unauthorized  3</a:t>
            </a:r>
            <a:r>
              <a:rPr lang="en-US" baseline="30000" dirty="0" smtClean="0"/>
              <a:t>rd</a:t>
            </a:r>
            <a:r>
              <a:rPr lang="en-US" dirty="0" smtClean="0"/>
              <a:t>party;</a:t>
            </a:r>
          </a:p>
          <a:p>
            <a:r>
              <a:rPr lang="en-US" dirty="0" smtClean="0"/>
              <a:t>Records must be sealed and later expunged;</a:t>
            </a:r>
          </a:p>
          <a:p>
            <a:r>
              <a:rPr lang="en-US" dirty="0" smtClean="0"/>
              <a:t>Order for admission made by competent authority;</a:t>
            </a:r>
          </a:p>
          <a:p>
            <a:r>
              <a:rPr lang="en-US" dirty="0" smtClean="0"/>
              <a:t>Enter details of admission order in register;</a:t>
            </a:r>
          </a:p>
          <a:p>
            <a:r>
              <a:rPr lang="en-US" dirty="0" smtClean="0"/>
              <a:t>Notify parents of admission, transfer, release;</a:t>
            </a:r>
          </a:p>
          <a:p>
            <a:r>
              <a:rPr lang="en-US" dirty="0" smtClean="0"/>
              <a:t>Provide juveniles with copy of regulations;</a:t>
            </a:r>
          </a:p>
          <a:p>
            <a:r>
              <a:rPr lang="en-US" dirty="0" smtClean="0"/>
              <a:t>Transport juveniles free of charge and under proper conditions.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26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34636"/>
            <a:ext cx="79248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HAVANA RULES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959206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533400"/>
            <a:ext cx="8610600" cy="5473891"/>
          </a:xfrm>
        </p:spPr>
        <p:txBody>
          <a:bodyPr>
            <a:normAutofit/>
          </a:bodyPr>
          <a:lstStyle/>
          <a:p>
            <a:pPr lvl="0"/>
            <a:r>
              <a:rPr lang="en-US" sz="3200" b="1" dirty="0" smtClean="0">
                <a:solidFill>
                  <a:srgbClr val="00B050"/>
                </a:solidFill>
              </a:rPr>
              <a:t>Classification and placement</a:t>
            </a:r>
            <a:endParaRPr lang="en-US" sz="3200" b="1" dirty="0" smtClean="0">
              <a:solidFill>
                <a:srgbClr val="00B050"/>
              </a:solidFill>
              <a:latin typeface="" pitchFamily="18"/>
            </a:endParaRPr>
          </a:p>
          <a:p>
            <a:pPr lvl="0"/>
            <a:r>
              <a:rPr lang="en-US" sz="2800" dirty="0" smtClean="0">
                <a:latin typeface="" pitchFamily="18"/>
              </a:rPr>
              <a:t>Shortly </a:t>
            </a:r>
            <a:r>
              <a:rPr lang="en-US" sz="2800" dirty="0">
                <a:latin typeface="" pitchFamily="18"/>
              </a:rPr>
              <a:t>after admission, interview </a:t>
            </a:r>
            <a:r>
              <a:rPr lang="en-US" sz="2800" dirty="0" smtClean="0">
                <a:latin typeface="" pitchFamily="18"/>
              </a:rPr>
              <a:t>juvenile, prepare </a:t>
            </a:r>
            <a:r>
              <a:rPr lang="en-US" sz="2800" dirty="0">
                <a:latin typeface="" pitchFamily="18"/>
              </a:rPr>
              <a:t>psychological and social report identifying nature of care and </a:t>
            </a:r>
            <a:r>
              <a:rPr lang="en-US" sz="2800" dirty="0" err="1">
                <a:latin typeface="" pitchFamily="18"/>
              </a:rPr>
              <a:t>programme</a:t>
            </a:r>
            <a:r>
              <a:rPr lang="en-US" sz="2800" dirty="0">
                <a:latin typeface="" pitchFamily="18"/>
              </a:rPr>
              <a:t> </a:t>
            </a:r>
            <a:r>
              <a:rPr lang="en-US" sz="2800" dirty="0" smtClean="0">
                <a:latin typeface="" pitchFamily="18"/>
              </a:rPr>
              <a:t>required;</a:t>
            </a:r>
          </a:p>
          <a:p>
            <a:pPr lvl="0"/>
            <a:r>
              <a:rPr lang="en-US" sz="2800" dirty="0" smtClean="0">
                <a:latin typeface="" pitchFamily="18"/>
              </a:rPr>
              <a:t> </a:t>
            </a:r>
            <a:r>
              <a:rPr lang="en-US" sz="2800" dirty="0">
                <a:latin typeface="" pitchFamily="18"/>
              </a:rPr>
              <a:t>Submit </a:t>
            </a:r>
            <a:r>
              <a:rPr lang="en-US" sz="2800" dirty="0" smtClean="0">
                <a:latin typeface="" pitchFamily="18"/>
              </a:rPr>
              <a:t>reports to director </a:t>
            </a:r>
            <a:r>
              <a:rPr lang="en-US" sz="2800" dirty="0">
                <a:latin typeface="" pitchFamily="18"/>
              </a:rPr>
              <a:t>to determine </a:t>
            </a:r>
            <a:r>
              <a:rPr lang="en-US" sz="2800" dirty="0" smtClean="0">
                <a:latin typeface="" pitchFamily="18"/>
              </a:rPr>
              <a:t>care;</a:t>
            </a:r>
            <a:endParaRPr lang="en-US" sz="2800" dirty="0">
              <a:latin typeface="" pitchFamily="18"/>
            </a:endParaRPr>
          </a:p>
          <a:p>
            <a:pPr lvl="0"/>
            <a:r>
              <a:rPr lang="en-US" sz="2800" dirty="0">
                <a:latin typeface="" pitchFamily="18"/>
              </a:rPr>
              <a:t>Prepare individualized treatment plan </a:t>
            </a:r>
            <a:r>
              <a:rPr lang="en-US" sz="2800" dirty="0" smtClean="0">
                <a:latin typeface="" pitchFamily="18"/>
              </a:rPr>
              <a:t>if special </a:t>
            </a:r>
            <a:r>
              <a:rPr lang="en-US" sz="2800" dirty="0">
                <a:latin typeface="" pitchFamily="18"/>
              </a:rPr>
              <a:t>rehabilitation treatment required and </a:t>
            </a:r>
            <a:r>
              <a:rPr lang="en-US" sz="2800" dirty="0" smtClean="0">
                <a:latin typeface="" pitchFamily="18"/>
              </a:rPr>
              <a:t>feasible;</a:t>
            </a:r>
            <a:endParaRPr lang="en-US" sz="2800" dirty="0">
              <a:latin typeface="" pitchFamily="18"/>
            </a:endParaRPr>
          </a:p>
          <a:p>
            <a:pPr lvl="0"/>
            <a:r>
              <a:rPr lang="en-US" sz="2800" dirty="0">
                <a:latin typeface="" pitchFamily="18"/>
              </a:rPr>
              <a:t>Detention must be under </a:t>
            </a:r>
            <a:r>
              <a:rPr lang="en-US" sz="2800" dirty="0" smtClean="0">
                <a:latin typeface="" pitchFamily="18"/>
              </a:rPr>
              <a:t>conditions -take </a:t>
            </a:r>
            <a:r>
              <a:rPr lang="en-US" sz="2800" dirty="0">
                <a:latin typeface="" pitchFamily="18"/>
              </a:rPr>
              <a:t>account of special needs and ensure protection from </a:t>
            </a:r>
            <a:r>
              <a:rPr lang="en-US" sz="2800" dirty="0" smtClean="0">
                <a:latin typeface="" pitchFamily="18"/>
              </a:rPr>
              <a:t>harm;</a:t>
            </a:r>
            <a:endParaRPr lang="en-US" sz="2800" dirty="0">
              <a:latin typeface="" pitchFamily="18"/>
            </a:endParaRPr>
          </a:p>
          <a:p>
            <a:pPr lvl="0"/>
            <a:r>
              <a:rPr lang="en-US" sz="2800" dirty="0" smtClean="0">
                <a:latin typeface="" pitchFamily="18"/>
              </a:rPr>
              <a:t>Detention </a:t>
            </a:r>
            <a:r>
              <a:rPr lang="en-US" sz="2800" dirty="0">
                <a:latin typeface="" pitchFamily="18"/>
              </a:rPr>
              <a:t>facility should be open</a:t>
            </a:r>
            <a:r>
              <a:rPr lang="en-US" sz="2800" dirty="0" smtClean="0">
                <a:latin typeface="" pitchFamily="18"/>
              </a:rPr>
              <a:t>, decentralized </a:t>
            </a:r>
            <a:r>
              <a:rPr lang="en-US" sz="2800" dirty="0">
                <a:latin typeface="" pitchFamily="18"/>
              </a:rPr>
              <a:t>and small.</a:t>
            </a:r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27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35182" y="-304800"/>
            <a:ext cx="8229600" cy="11430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HAVANA RULES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363056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6019800"/>
          </a:xfrm>
        </p:spPr>
        <p:txBody>
          <a:bodyPr>
            <a:normAutofit/>
          </a:bodyPr>
          <a:lstStyle/>
          <a:p>
            <a:pPr lvl="0"/>
            <a:r>
              <a:rPr lang="en-US" sz="2800" b="1" dirty="0" smtClean="0">
                <a:solidFill>
                  <a:srgbClr val="00B050"/>
                </a:solidFill>
              </a:rPr>
              <a:t>Physical environment and accommodation</a:t>
            </a:r>
            <a:endParaRPr lang="en-US" sz="2800" b="1" dirty="0" smtClean="0">
              <a:solidFill>
                <a:srgbClr val="00B050"/>
              </a:solidFill>
              <a:latin typeface="" pitchFamily="18"/>
            </a:endParaRPr>
          </a:p>
          <a:p>
            <a:pPr lvl="0"/>
            <a:r>
              <a:rPr lang="en-US" sz="2300" dirty="0" smtClean="0">
                <a:latin typeface="" pitchFamily="18"/>
              </a:rPr>
              <a:t>Facilities in keeping with health, human dignity, rehabilitation;</a:t>
            </a:r>
            <a:endParaRPr lang="en-US" sz="2300" dirty="0">
              <a:latin typeface="" pitchFamily="18"/>
            </a:endParaRPr>
          </a:p>
          <a:p>
            <a:pPr lvl="0"/>
            <a:r>
              <a:rPr lang="en-US" sz="2300" dirty="0">
                <a:latin typeface="" pitchFamily="18"/>
              </a:rPr>
              <a:t> </a:t>
            </a:r>
            <a:r>
              <a:rPr lang="en-US" sz="2300" dirty="0" smtClean="0">
                <a:latin typeface="" pitchFamily="18"/>
              </a:rPr>
              <a:t>Provide privacy, </a:t>
            </a:r>
            <a:r>
              <a:rPr lang="en-US" sz="2300" dirty="0">
                <a:latin typeface="" pitchFamily="18"/>
              </a:rPr>
              <a:t>opportunities to associate with peers, </a:t>
            </a:r>
            <a:r>
              <a:rPr lang="en-US" sz="2300" dirty="0" smtClean="0">
                <a:latin typeface="" pitchFamily="18"/>
              </a:rPr>
              <a:t>sports</a:t>
            </a:r>
            <a:r>
              <a:rPr lang="en-US" sz="2300" dirty="0">
                <a:latin typeface="" pitchFamily="18"/>
              </a:rPr>
              <a:t>, physical </a:t>
            </a:r>
            <a:r>
              <a:rPr lang="en-US" sz="2300" dirty="0" smtClean="0">
                <a:latin typeface="" pitchFamily="18"/>
              </a:rPr>
              <a:t>exercise, leisure, free from health risks, other hazards</a:t>
            </a:r>
            <a:endParaRPr lang="en-US" sz="2300" dirty="0">
              <a:latin typeface="" pitchFamily="18"/>
            </a:endParaRPr>
          </a:p>
          <a:p>
            <a:pPr lvl="0"/>
            <a:r>
              <a:rPr lang="en-US" sz="2300" dirty="0">
                <a:latin typeface="" pitchFamily="18"/>
              </a:rPr>
              <a:t>S</a:t>
            </a:r>
            <a:r>
              <a:rPr lang="en-US" sz="2300" dirty="0" smtClean="0">
                <a:latin typeface="" pitchFamily="18"/>
              </a:rPr>
              <a:t>mall </a:t>
            </a:r>
            <a:r>
              <a:rPr lang="en-US" sz="2300" dirty="0">
                <a:latin typeface="" pitchFamily="18"/>
              </a:rPr>
              <a:t>dormitories</a:t>
            </a:r>
            <a:r>
              <a:rPr lang="en-US" sz="2300" dirty="0" smtClean="0">
                <a:latin typeface="" pitchFamily="18"/>
              </a:rPr>
              <a:t>, regular</a:t>
            </a:r>
            <a:r>
              <a:rPr lang="en-US" sz="2300" dirty="0">
                <a:latin typeface="" pitchFamily="18"/>
              </a:rPr>
              <a:t>, unobtrusive supervision during sleeping hours, separate</a:t>
            </a:r>
            <a:r>
              <a:rPr lang="en-US" sz="2300" dirty="0" smtClean="0">
                <a:latin typeface="" pitchFamily="18"/>
              </a:rPr>
              <a:t>, sufficient</a:t>
            </a:r>
            <a:r>
              <a:rPr lang="en-US" sz="2300" dirty="0">
                <a:latin typeface="" pitchFamily="18"/>
              </a:rPr>
              <a:t>, clean bedding, </a:t>
            </a:r>
            <a:r>
              <a:rPr lang="en-US" sz="2300" dirty="0" smtClean="0">
                <a:latin typeface="" pitchFamily="18"/>
              </a:rPr>
              <a:t>personal storage, meals </a:t>
            </a:r>
            <a:r>
              <a:rPr lang="en-US" sz="2300" dirty="0">
                <a:latin typeface="" pitchFamily="18"/>
              </a:rPr>
              <a:t>at normal times, clean </a:t>
            </a:r>
            <a:r>
              <a:rPr lang="en-US" sz="2300" dirty="0" smtClean="0">
                <a:latin typeface="" pitchFamily="18"/>
              </a:rPr>
              <a:t>drinking water</a:t>
            </a:r>
            <a:r>
              <a:rPr lang="en-US" sz="2300" dirty="0">
                <a:latin typeface="" pitchFamily="18"/>
              </a:rPr>
              <a:t>.</a:t>
            </a:r>
            <a:endParaRPr lang="en-US" sz="2800" dirty="0">
              <a:latin typeface="" pitchFamily="18"/>
            </a:endParaRPr>
          </a:p>
          <a:p>
            <a:pPr marL="109728" indent="0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E</a:t>
            </a:r>
            <a:r>
              <a:rPr lang="en-US" sz="3200" b="1" dirty="0" smtClean="0">
                <a:solidFill>
                  <a:srgbClr val="00B050"/>
                </a:solidFill>
              </a:rPr>
              <a:t>ducation, vocational training and work</a:t>
            </a:r>
          </a:p>
          <a:p>
            <a:pPr lvl="0"/>
            <a:r>
              <a:rPr lang="en-US" sz="2300" dirty="0" smtClean="0">
                <a:latin typeface="" pitchFamily="18"/>
              </a:rPr>
              <a:t>Right </a:t>
            </a:r>
            <a:r>
              <a:rPr lang="en-US" sz="2300" dirty="0">
                <a:latin typeface="" pitchFamily="18"/>
              </a:rPr>
              <a:t>to </a:t>
            </a:r>
            <a:r>
              <a:rPr lang="en-US" sz="2300" dirty="0" smtClean="0">
                <a:latin typeface="" pitchFamily="18"/>
              </a:rPr>
              <a:t>education ,</a:t>
            </a:r>
            <a:r>
              <a:rPr lang="en-US" sz="2300" dirty="0">
                <a:latin typeface="" pitchFamily="18"/>
              </a:rPr>
              <a:t>including vocational education, suited to their needs and </a:t>
            </a:r>
            <a:r>
              <a:rPr lang="en-US" sz="2300" dirty="0" smtClean="0">
                <a:latin typeface="" pitchFamily="18"/>
              </a:rPr>
              <a:t>abilities, </a:t>
            </a:r>
            <a:r>
              <a:rPr lang="en-US" sz="2300" dirty="0">
                <a:latin typeface="" pitchFamily="18"/>
              </a:rPr>
              <a:t>outside the facility</a:t>
            </a:r>
            <a:r>
              <a:rPr lang="en-US" sz="2300" dirty="0" smtClean="0">
                <a:latin typeface="" pitchFamily="18"/>
              </a:rPr>
              <a:t>, where </a:t>
            </a:r>
            <a:r>
              <a:rPr lang="en-US" sz="2300" dirty="0">
                <a:latin typeface="" pitchFamily="18"/>
              </a:rPr>
              <a:t>possible</a:t>
            </a:r>
            <a:r>
              <a:rPr lang="en-US" sz="2300" dirty="0" smtClean="0">
                <a:latin typeface="" pitchFamily="18"/>
              </a:rPr>
              <a:t>. </a:t>
            </a:r>
            <a:r>
              <a:rPr lang="en-US" sz="2300" dirty="0">
                <a:latin typeface="" pitchFamily="18"/>
              </a:rPr>
              <a:t>Certificates not to show juvenile in  institution.</a:t>
            </a:r>
          </a:p>
          <a:p>
            <a:pPr lvl="0"/>
            <a:r>
              <a:rPr lang="en-US" sz="2300" dirty="0">
                <a:latin typeface="" pitchFamily="18"/>
              </a:rPr>
              <a:t>Facility must have adequate and suitable library.</a:t>
            </a:r>
          </a:p>
          <a:p>
            <a:pPr lvl="0"/>
            <a:r>
              <a:rPr lang="en-US" sz="2300" dirty="0">
                <a:latin typeface="" pitchFamily="18"/>
              </a:rPr>
              <a:t>Child </a:t>
            </a:r>
            <a:r>
              <a:rPr lang="en-US" sz="2300" dirty="0" err="1">
                <a:latin typeface="" pitchFamily="18"/>
              </a:rPr>
              <a:t>labour</a:t>
            </a:r>
            <a:r>
              <a:rPr lang="en-US" sz="2300" dirty="0">
                <a:latin typeface="" pitchFamily="18"/>
              </a:rPr>
              <a:t> laws also protect juveniles.</a:t>
            </a:r>
          </a:p>
          <a:p>
            <a:pPr lvl="0"/>
            <a:r>
              <a:rPr lang="en-US" sz="2300" dirty="0" smtClean="0">
                <a:latin typeface="" pitchFamily="18"/>
              </a:rPr>
              <a:t>Moneys </a:t>
            </a:r>
            <a:r>
              <a:rPr lang="en-US" sz="2300" dirty="0">
                <a:latin typeface="" pitchFamily="18"/>
              </a:rPr>
              <a:t>earned are for the juvenile's use and benefit.</a:t>
            </a:r>
          </a:p>
          <a:p>
            <a:pPr marL="109728" indent="0">
              <a:buNone/>
            </a:pP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28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825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HAVANA RULES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788964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59436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3300" b="1" dirty="0">
                <a:solidFill>
                  <a:srgbClr val="00B050"/>
                </a:solidFill>
              </a:rPr>
              <a:t>Recreation and </a:t>
            </a:r>
            <a:r>
              <a:rPr lang="en-US" sz="3300" b="1" dirty="0" smtClean="0">
                <a:solidFill>
                  <a:srgbClr val="00B050"/>
                </a:solidFill>
              </a:rPr>
              <a:t>religion</a:t>
            </a:r>
          </a:p>
          <a:p>
            <a:pPr lvl="0"/>
            <a:r>
              <a:rPr lang="en-US" dirty="0" smtClean="0">
                <a:latin typeface="" pitchFamily="18"/>
              </a:rPr>
              <a:t>Daily exercise in open air, equipment for recreation and other leisure activities.</a:t>
            </a:r>
          </a:p>
          <a:p>
            <a:pPr lvl="0"/>
            <a:r>
              <a:rPr lang="en-US" dirty="0" smtClean="0">
                <a:latin typeface="" pitchFamily="18"/>
              </a:rPr>
              <a:t>Entitled to </a:t>
            </a:r>
            <a:r>
              <a:rPr lang="en-US" dirty="0" err="1" smtClean="0">
                <a:latin typeface="" pitchFamily="18"/>
              </a:rPr>
              <a:t>practise</a:t>
            </a:r>
            <a:r>
              <a:rPr lang="en-US" dirty="0" smtClean="0">
                <a:latin typeface="" pitchFamily="18"/>
              </a:rPr>
              <a:t> religion, right not to participate in religious activities should be respected and facilitated.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Medical care</a:t>
            </a:r>
          </a:p>
          <a:p>
            <a:pPr lvl="0"/>
            <a:r>
              <a:rPr lang="en-US" dirty="0" smtClean="0">
                <a:latin typeface="" pitchFamily="18"/>
              </a:rPr>
              <a:t>Adequate and </a:t>
            </a:r>
            <a:r>
              <a:rPr lang="en-US" dirty="0" err="1" smtClean="0">
                <a:latin typeface="" pitchFamily="18"/>
              </a:rPr>
              <a:t>holisitc</a:t>
            </a:r>
            <a:r>
              <a:rPr lang="en-US" dirty="0" smtClean="0">
                <a:latin typeface="" pitchFamily="18"/>
              </a:rPr>
              <a:t> medical care, preventive and remedial- in community, if possible.</a:t>
            </a:r>
          </a:p>
          <a:p>
            <a:pPr lvl="0"/>
            <a:r>
              <a:rPr lang="en-US" dirty="0" smtClean="0">
                <a:latin typeface="" pitchFamily="18"/>
              </a:rPr>
              <a:t>Medical examinations upon admission.</a:t>
            </a:r>
          </a:p>
          <a:p>
            <a:pPr lvl="0"/>
            <a:r>
              <a:rPr lang="en-US" dirty="0" smtClean="0">
                <a:latin typeface="" pitchFamily="18"/>
              </a:rPr>
              <a:t>Doctor -report if health injuriously affected by detention.</a:t>
            </a:r>
          </a:p>
          <a:p>
            <a:pPr lvl="0"/>
            <a:r>
              <a:rPr lang="en-US" dirty="0" smtClean="0">
                <a:latin typeface="" pitchFamily="18"/>
              </a:rPr>
              <a:t>Treat mental illness in specialized institution.</a:t>
            </a:r>
          </a:p>
          <a:p>
            <a:pPr lvl="0"/>
            <a:r>
              <a:rPr lang="en-US" dirty="0" smtClean="0">
                <a:latin typeface="" pitchFamily="18"/>
              </a:rPr>
              <a:t>Qualified personnel to conduct drug abuse and rehabilitation </a:t>
            </a:r>
            <a:r>
              <a:rPr lang="en-US" dirty="0" err="1" smtClean="0">
                <a:latin typeface="" pitchFamily="18"/>
              </a:rPr>
              <a:t>programmes</a:t>
            </a:r>
            <a:r>
              <a:rPr lang="en-US" dirty="0" smtClean="0">
                <a:latin typeface="" pitchFamily="18"/>
              </a:rPr>
              <a:t>.</a:t>
            </a:r>
          </a:p>
          <a:p>
            <a:pPr lvl="0"/>
            <a:r>
              <a:rPr lang="en-US" dirty="0" smtClean="0">
                <a:latin typeface="" pitchFamily="18"/>
              </a:rPr>
              <a:t>Medication, only if prescribed for treatment.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29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381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effectLst/>
              </a:rPr>
              <a:t>HAVANA RULES</a:t>
            </a:r>
            <a:br>
              <a:rPr lang="en-US" sz="3600" dirty="0" smtClean="0">
                <a:solidFill>
                  <a:srgbClr val="FF0000"/>
                </a:solidFill>
                <a:effectLst/>
              </a:rPr>
            </a:br>
            <a:endParaRPr lang="en-US" sz="31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94083893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2910-571A-4BD6-A310-CDC3F9B08B8C}" type="slidenum">
              <a:rPr lang="en-US"/>
              <a:pPr/>
              <a:t>3</a:t>
            </a:fld>
            <a:endParaRPr lang="en-US"/>
          </a:p>
        </p:txBody>
      </p:sp>
      <p:pic>
        <p:nvPicPr>
          <p:cNvPr id="18434" name="Picture 2" descr="MPj0402252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5800" y="-521277"/>
            <a:ext cx="9829800" cy="737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-381000" y="76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/>
              <a:t>FUNDAMENTAL /UMBRELLA </a:t>
            </a:r>
            <a:r>
              <a:rPr lang="en-US" sz="3200" b="1" dirty="0"/>
              <a:t>PRINCIPLES </a:t>
            </a:r>
            <a:br>
              <a:rPr lang="en-US" sz="3200" b="1" dirty="0"/>
            </a:br>
            <a:r>
              <a:rPr lang="en-US" sz="3200" b="1" dirty="0" smtClean="0"/>
              <a:t>of the                                              CONVENTION ON THE RIGHTS OF THE CHILD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581400" y="2971800"/>
            <a:ext cx="5334000" cy="332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</a:rPr>
              <a:t>Article 2:</a:t>
            </a:r>
            <a:r>
              <a:rPr lang="en-US" sz="2800" i="1" dirty="0"/>
              <a:t> non-discrimination</a:t>
            </a:r>
          </a:p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</a:rPr>
              <a:t>Article 3:</a:t>
            </a:r>
            <a:r>
              <a:rPr lang="en-US" sz="2800" i="1" dirty="0"/>
              <a:t> best interests of the child</a:t>
            </a:r>
          </a:p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</a:rPr>
              <a:t>Article 6:</a:t>
            </a:r>
            <a:r>
              <a:rPr lang="en-US" sz="2800" i="1" dirty="0"/>
              <a:t> child’s right to life, survival and development</a:t>
            </a:r>
          </a:p>
          <a:p>
            <a:pPr algn="ctr">
              <a:spcBef>
                <a:spcPct val="50000"/>
              </a:spcBef>
            </a:pPr>
            <a:r>
              <a:rPr lang="en-US" sz="2800" b="1" i="1" dirty="0">
                <a:solidFill>
                  <a:srgbClr val="FF0000"/>
                </a:solidFill>
              </a:rPr>
              <a:t>Article 12</a:t>
            </a:r>
            <a:r>
              <a:rPr lang="en-US" sz="2800" b="1" i="1" dirty="0"/>
              <a:t>:</a:t>
            </a:r>
            <a:r>
              <a:rPr lang="en-US" sz="2800" i="1" dirty="0"/>
              <a:t> right to be </a:t>
            </a:r>
            <a:r>
              <a:rPr lang="en-US" sz="2800" i="1" dirty="0" smtClean="0"/>
              <a:t>heard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2519179464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609600"/>
            <a:ext cx="8610600" cy="5715000"/>
          </a:xfrm>
        </p:spPr>
        <p:txBody>
          <a:bodyPr>
            <a:normAutofit/>
          </a:bodyPr>
          <a:lstStyle/>
          <a:p>
            <a:pPr lvl="0"/>
            <a:r>
              <a:rPr lang="en-US" sz="2400" b="1" dirty="0" smtClean="0">
                <a:solidFill>
                  <a:srgbClr val="00B050"/>
                </a:solidFill>
              </a:rPr>
              <a:t>Notification of illness, injury and death </a:t>
            </a:r>
          </a:p>
          <a:p>
            <a:pPr lvl="0"/>
            <a:r>
              <a:rPr lang="en-US" sz="2800" dirty="0" smtClean="0">
                <a:latin typeface="" pitchFamily="18"/>
              </a:rPr>
              <a:t>Family -immediately </a:t>
            </a:r>
            <a:r>
              <a:rPr lang="en-US" sz="2800" dirty="0">
                <a:latin typeface="" pitchFamily="18"/>
              </a:rPr>
              <a:t>informed of any serious illness</a:t>
            </a:r>
            <a:r>
              <a:rPr lang="en-US" sz="2800" dirty="0" smtClean="0">
                <a:latin typeface="" pitchFamily="18"/>
              </a:rPr>
              <a:t>, death, transfer </a:t>
            </a:r>
            <a:r>
              <a:rPr lang="en-US" sz="2800" dirty="0">
                <a:latin typeface="" pitchFamily="18"/>
              </a:rPr>
              <a:t>to external health </a:t>
            </a:r>
            <a:r>
              <a:rPr lang="en-US" sz="2800" dirty="0" smtClean="0">
                <a:latin typeface="" pitchFamily="18"/>
              </a:rPr>
              <a:t>facility of juvenile;</a:t>
            </a:r>
            <a:endParaRPr lang="en-US" sz="2800" dirty="0">
              <a:latin typeface="" pitchFamily="18"/>
            </a:endParaRPr>
          </a:p>
          <a:p>
            <a:pPr lvl="0"/>
            <a:r>
              <a:rPr lang="en-US" sz="2800" dirty="0">
                <a:latin typeface="" pitchFamily="18"/>
              </a:rPr>
              <a:t>Nearest </a:t>
            </a:r>
            <a:r>
              <a:rPr lang="en-US" sz="2800" dirty="0" smtClean="0">
                <a:latin typeface="" pitchFamily="18"/>
              </a:rPr>
              <a:t>relative- </a:t>
            </a:r>
            <a:r>
              <a:rPr lang="en-US" sz="2800" dirty="0">
                <a:latin typeface="" pitchFamily="18"/>
              </a:rPr>
              <a:t>right to inspect death certificate, see body, determine disposal of body.</a:t>
            </a:r>
          </a:p>
          <a:p>
            <a:pPr lvl="0"/>
            <a:r>
              <a:rPr lang="en-US" sz="2800" dirty="0">
                <a:latin typeface="" pitchFamily="18"/>
              </a:rPr>
              <a:t>Independent enquiry must be held </a:t>
            </a:r>
            <a:r>
              <a:rPr lang="en-US" sz="2800" dirty="0" smtClean="0">
                <a:latin typeface="" pitchFamily="18"/>
              </a:rPr>
              <a:t>when </a:t>
            </a:r>
            <a:r>
              <a:rPr lang="en-US" sz="2800" dirty="0">
                <a:latin typeface="" pitchFamily="18"/>
              </a:rPr>
              <a:t>death </a:t>
            </a:r>
            <a:r>
              <a:rPr lang="en-US" sz="2800" dirty="0" smtClean="0">
                <a:latin typeface="" pitchFamily="18"/>
              </a:rPr>
              <a:t> </a:t>
            </a:r>
            <a:r>
              <a:rPr lang="en-US" sz="2800" dirty="0">
                <a:latin typeface="" pitchFamily="18"/>
              </a:rPr>
              <a:t>occurs during detention or within six months after release</a:t>
            </a:r>
            <a:r>
              <a:rPr lang="en-US" sz="2800" dirty="0" smtClean="0">
                <a:latin typeface="" pitchFamily="18"/>
              </a:rPr>
              <a:t>, if </a:t>
            </a:r>
            <a:r>
              <a:rPr lang="en-US" sz="2800" dirty="0">
                <a:latin typeface="" pitchFamily="18"/>
              </a:rPr>
              <a:t>believed detention-related .</a:t>
            </a:r>
          </a:p>
          <a:p>
            <a:pPr lvl="0"/>
            <a:r>
              <a:rPr lang="en-US" sz="2800" dirty="0">
                <a:latin typeface="" pitchFamily="18"/>
              </a:rPr>
              <a:t>Juvenile to be informed of death or serious illness of close family member</a:t>
            </a:r>
            <a:r>
              <a:rPr lang="en-US" sz="2800" dirty="0" smtClean="0">
                <a:latin typeface="" pitchFamily="18"/>
              </a:rPr>
              <a:t>, allowed </a:t>
            </a:r>
            <a:r>
              <a:rPr lang="en-US" sz="2800" dirty="0">
                <a:latin typeface="" pitchFamily="18"/>
              </a:rPr>
              <a:t>attend </a:t>
            </a:r>
            <a:r>
              <a:rPr lang="en-US" sz="2800" dirty="0" smtClean="0">
                <a:latin typeface="" pitchFamily="18"/>
              </a:rPr>
              <a:t>funeral, visit.</a:t>
            </a:r>
            <a:endParaRPr lang="en-US" sz="2800" dirty="0">
              <a:latin typeface="" pitchFamily="18"/>
            </a:endParaRPr>
          </a:p>
          <a:p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152400"/>
            <a:ext cx="8153400" cy="334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HAVANA RULES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697067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609600"/>
            <a:ext cx="8610600" cy="5867400"/>
          </a:xfrm>
        </p:spPr>
        <p:txBody>
          <a:bodyPr/>
          <a:lstStyle/>
          <a:p>
            <a:pPr lvl="0"/>
            <a:r>
              <a:rPr lang="en-US" sz="2800" b="1" dirty="0">
                <a:solidFill>
                  <a:srgbClr val="00B050"/>
                </a:solidFill>
              </a:rPr>
              <a:t>Contact with wider community</a:t>
            </a:r>
            <a:endParaRPr lang="en-US" b="1" dirty="0" smtClean="0">
              <a:solidFill>
                <a:srgbClr val="00B050"/>
              </a:solidFill>
              <a:latin typeface="" pitchFamily="18"/>
            </a:endParaRPr>
          </a:p>
          <a:p>
            <a:pPr lvl="0"/>
            <a:r>
              <a:rPr lang="en-US" sz="2800" dirty="0" smtClean="0">
                <a:latin typeface="" pitchFamily="18"/>
              </a:rPr>
              <a:t>Right </a:t>
            </a:r>
            <a:r>
              <a:rPr lang="en-US" sz="2800" dirty="0">
                <a:latin typeface="" pitchFamily="18"/>
              </a:rPr>
              <a:t>to fair and humane </a:t>
            </a:r>
            <a:r>
              <a:rPr lang="en-US" sz="2800" dirty="0" smtClean="0">
                <a:latin typeface="" pitchFamily="18"/>
              </a:rPr>
              <a:t>treatment, </a:t>
            </a:r>
            <a:r>
              <a:rPr lang="en-US" sz="2800" dirty="0">
                <a:latin typeface="" pitchFamily="18"/>
              </a:rPr>
              <a:t>reintegration </a:t>
            </a:r>
            <a:r>
              <a:rPr lang="en-US" sz="2800" dirty="0" smtClean="0">
                <a:latin typeface="" pitchFamily="18"/>
              </a:rPr>
              <a:t>-adequate communication- </a:t>
            </a:r>
            <a:r>
              <a:rPr lang="en-US" sz="2800" dirty="0">
                <a:latin typeface="" pitchFamily="18"/>
              </a:rPr>
              <a:t>community-family</a:t>
            </a:r>
            <a:r>
              <a:rPr lang="en-US" sz="2800" dirty="0" smtClean="0">
                <a:latin typeface="" pitchFamily="18"/>
              </a:rPr>
              <a:t>, friends</a:t>
            </a:r>
            <a:r>
              <a:rPr lang="en-US" sz="2800" dirty="0">
                <a:latin typeface="" pitchFamily="18"/>
              </a:rPr>
              <a:t>.</a:t>
            </a:r>
          </a:p>
          <a:p>
            <a:pPr lvl="0"/>
            <a:r>
              <a:rPr lang="en-US" sz="2800" dirty="0">
                <a:latin typeface="" pitchFamily="18"/>
              </a:rPr>
              <a:t>Allow </a:t>
            </a:r>
            <a:r>
              <a:rPr lang="en-US" sz="2800" dirty="0" smtClean="0">
                <a:latin typeface="" pitchFamily="18"/>
              </a:rPr>
              <a:t> home visits, </a:t>
            </a:r>
            <a:r>
              <a:rPr lang="en-US" sz="2800" dirty="0">
                <a:latin typeface="" pitchFamily="18"/>
              </a:rPr>
              <a:t>family and leave facility for educational, vocational, other important reasons.</a:t>
            </a:r>
          </a:p>
          <a:p>
            <a:pPr lvl="0"/>
            <a:r>
              <a:rPr lang="en-US" sz="2800" dirty="0">
                <a:latin typeface="" pitchFamily="18"/>
              </a:rPr>
              <a:t>Allow regular</a:t>
            </a:r>
            <a:r>
              <a:rPr lang="en-US" sz="2800" dirty="0" smtClean="0">
                <a:latin typeface="" pitchFamily="18"/>
              </a:rPr>
              <a:t>, frequent </a:t>
            </a:r>
            <a:r>
              <a:rPr lang="en-US" sz="2800" dirty="0">
                <a:latin typeface="" pitchFamily="18"/>
              </a:rPr>
              <a:t>family visits in privacy.</a:t>
            </a:r>
          </a:p>
          <a:p>
            <a:pPr lvl="0"/>
            <a:r>
              <a:rPr lang="en-US" sz="2800" dirty="0">
                <a:latin typeface="" pitchFamily="18"/>
              </a:rPr>
              <a:t>Assist juvenile to exercise right to correspondence, telephone communication at least twice weekly.</a:t>
            </a:r>
          </a:p>
          <a:p>
            <a:pPr lvl="0"/>
            <a:r>
              <a:rPr lang="en-US" sz="2800" dirty="0">
                <a:latin typeface="" pitchFamily="18"/>
              </a:rPr>
              <a:t>A</a:t>
            </a:r>
            <a:r>
              <a:rPr lang="en-US" sz="2800" dirty="0" smtClean="0">
                <a:latin typeface="" pitchFamily="18"/>
              </a:rPr>
              <a:t>ccess </a:t>
            </a:r>
            <a:r>
              <a:rPr lang="en-US" sz="2800" dirty="0">
                <a:latin typeface="" pitchFamily="18"/>
              </a:rPr>
              <a:t>to </a:t>
            </a:r>
            <a:r>
              <a:rPr lang="en-US" sz="2800" dirty="0" smtClean="0">
                <a:latin typeface="" pitchFamily="18"/>
              </a:rPr>
              <a:t>information- radio, newspapers, television.</a:t>
            </a:r>
            <a:endParaRPr lang="en-US" sz="2800" dirty="0">
              <a:latin typeface="" pitchFamily="18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HAVANA RULES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437628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685800"/>
            <a:ext cx="8915400" cy="5715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Limitations: </a:t>
            </a:r>
            <a:r>
              <a:rPr lang="en-US" sz="2800" b="1" dirty="0">
                <a:solidFill>
                  <a:srgbClr val="00B050"/>
                </a:solidFill>
              </a:rPr>
              <a:t>physical restraint and use of </a:t>
            </a:r>
            <a:r>
              <a:rPr lang="en-US" sz="2800" b="1" dirty="0" smtClean="0">
                <a:solidFill>
                  <a:srgbClr val="00B050"/>
                </a:solidFill>
              </a:rPr>
              <a:t>force disciplinary procedures- </a:t>
            </a:r>
            <a:r>
              <a:rPr lang="en-US" sz="2800" b="1" dirty="0" smtClean="0"/>
              <a:t>safeguard human rights</a:t>
            </a:r>
          </a:p>
          <a:p>
            <a:pPr lvl="0"/>
            <a:r>
              <a:rPr lang="en-US" sz="2800" dirty="0" smtClean="0">
                <a:latin typeface="" pitchFamily="18"/>
              </a:rPr>
              <a:t>Instruments-restraint/force- for short while, last resort To </a:t>
            </a:r>
            <a:r>
              <a:rPr lang="en-US" sz="2800" dirty="0">
                <a:latin typeface="" pitchFamily="18"/>
              </a:rPr>
              <a:t>prevent juvenile's injury to self, others</a:t>
            </a:r>
            <a:r>
              <a:rPr lang="en-US" sz="2800" dirty="0" smtClean="0">
                <a:latin typeface="" pitchFamily="18"/>
              </a:rPr>
              <a:t>, property,</a:t>
            </a:r>
            <a:endParaRPr lang="en-US" sz="2800" dirty="0">
              <a:latin typeface="" pitchFamily="18"/>
            </a:endParaRPr>
          </a:p>
          <a:p>
            <a:pPr lvl="0"/>
            <a:r>
              <a:rPr lang="en-US" sz="2800" dirty="0">
                <a:latin typeface="" pitchFamily="18"/>
              </a:rPr>
              <a:t>Discipline- for safety, order</a:t>
            </a:r>
            <a:r>
              <a:rPr lang="en-US" sz="2800" dirty="0" smtClean="0">
                <a:latin typeface="" pitchFamily="18"/>
              </a:rPr>
              <a:t>, uphold dignity, </a:t>
            </a:r>
            <a:r>
              <a:rPr lang="en-US" sz="2800" dirty="0" err="1" smtClean="0">
                <a:latin typeface="" pitchFamily="18"/>
              </a:rPr>
              <a:t>instil</a:t>
            </a:r>
            <a:r>
              <a:rPr lang="en-US" sz="2800" dirty="0" smtClean="0">
                <a:latin typeface="" pitchFamily="18"/>
              </a:rPr>
              <a:t> </a:t>
            </a:r>
          </a:p>
          <a:p>
            <a:pPr marL="109728" lvl="0" indent="0">
              <a:buNone/>
            </a:pPr>
            <a:r>
              <a:rPr lang="en-US" sz="2800" dirty="0" smtClean="0">
                <a:latin typeface="" pitchFamily="18"/>
              </a:rPr>
              <a:t> </a:t>
            </a:r>
            <a:r>
              <a:rPr lang="en-US" sz="2800" dirty="0">
                <a:latin typeface="" pitchFamily="18"/>
              </a:rPr>
              <a:t>justice, self- respect, respect -</a:t>
            </a:r>
            <a:r>
              <a:rPr lang="en-US" sz="2800" dirty="0" smtClean="0">
                <a:latin typeface="" pitchFamily="18"/>
              </a:rPr>
              <a:t>rights </a:t>
            </a:r>
            <a:r>
              <a:rPr lang="en-US" sz="2800" dirty="0">
                <a:latin typeface="" pitchFamily="18"/>
              </a:rPr>
              <a:t>of others.</a:t>
            </a:r>
          </a:p>
          <a:p>
            <a:pPr lvl="0"/>
            <a:r>
              <a:rPr lang="en-US" sz="2800" dirty="0">
                <a:latin typeface="" pitchFamily="18"/>
              </a:rPr>
              <a:t>No cruel</a:t>
            </a:r>
            <a:r>
              <a:rPr lang="en-US" sz="2800" dirty="0" smtClean="0">
                <a:latin typeface="" pitchFamily="18"/>
              </a:rPr>
              <a:t>, inhuman</a:t>
            </a:r>
            <a:r>
              <a:rPr lang="en-US" sz="2800" dirty="0">
                <a:latin typeface="" pitchFamily="18"/>
              </a:rPr>
              <a:t>, degrading treatment, </a:t>
            </a:r>
            <a:endParaRPr lang="en-US" sz="2800" dirty="0" smtClean="0">
              <a:latin typeface="" pitchFamily="18"/>
            </a:endParaRPr>
          </a:p>
          <a:p>
            <a:pPr lvl="0"/>
            <a:r>
              <a:rPr lang="en-US" sz="2800" dirty="0" smtClean="0">
                <a:latin typeface="" pitchFamily="18"/>
              </a:rPr>
              <a:t>No corporal </a:t>
            </a:r>
            <a:r>
              <a:rPr lang="en-US" sz="2800" dirty="0">
                <a:latin typeface="" pitchFamily="18"/>
              </a:rPr>
              <a:t>punishment, placement in dark cell, closed/ solitary confinement</a:t>
            </a:r>
            <a:r>
              <a:rPr lang="en-US" sz="2800" dirty="0" smtClean="0">
                <a:latin typeface="" pitchFamily="18"/>
              </a:rPr>
              <a:t>, diet </a:t>
            </a:r>
            <a:r>
              <a:rPr lang="en-US" sz="2800" dirty="0">
                <a:latin typeface="" pitchFamily="18"/>
              </a:rPr>
              <a:t>restriction</a:t>
            </a:r>
            <a:r>
              <a:rPr lang="en-US" sz="2800" dirty="0" smtClean="0">
                <a:latin typeface="" pitchFamily="18"/>
              </a:rPr>
              <a:t>,</a:t>
            </a:r>
          </a:p>
          <a:p>
            <a:pPr lvl="0"/>
            <a:r>
              <a:rPr lang="en-US" sz="2800" dirty="0" smtClean="0">
                <a:latin typeface="" pitchFamily="18"/>
              </a:rPr>
              <a:t>No denial </a:t>
            </a:r>
            <a:r>
              <a:rPr lang="en-US" sz="2800" dirty="0">
                <a:latin typeface="" pitchFamily="18"/>
              </a:rPr>
              <a:t>of family contact,  enforced </a:t>
            </a:r>
            <a:r>
              <a:rPr lang="en-US" sz="2800" dirty="0" err="1">
                <a:latin typeface="" pitchFamily="18"/>
              </a:rPr>
              <a:t>labour</a:t>
            </a:r>
            <a:r>
              <a:rPr lang="en-US" sz="2800" dirty="0">
                <a:latin typeface="" pitchFamily="18"/>
              </a:rPr>
              <a:t>, </a:t>
            </a:r>
            <a:endParaRPr lang="en-US" sz="2800" dirty="0" smtClean="0">
              <a:latin typeface="" pitchFamily="18"/>
            </a:endParaRPr>
          </a:p>
          <a:p>
            <a:pPr lvl="0"/>
            <a:r>
              <a:rPr lang="en-US" sz="2800" dirty="0" smtClean="0">
                <a:latin typeface="" pitchFamily="18"/>
              </a:rPr>
              <a:t>No double </a:t>
            </a:r>
            <a:r>
              <a:rPr lang="en-US" sz="2800" dirty="0">
                <a:latin typeface="" pitchFamily="18"/>
              </a:rPr>
              <a:t>or collective sanctions.</a:t>
            </a:r>
          </a:p>
          <a:p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52400"/>
            <a:ext cx="80010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HAVANA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059310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5135563"/>
          </a:xfrm>
        </p:spPr>
        <p:txBody>
          <a:bodyPr/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Inspection </a:t>
            </a:r>
            <a:r>
              <a:rPr lang="en-US" sz="2800" b="1" dirty="0">
                <a:solidFill>
                  <a:srgbClr val="00B050"/>
                </a:solidFill>
              </a:rPr>
              <a:t>and </a:t>
            </a:r>
            <a:r>
              <a:rPr lang="en-US" sz="2800" b="1" dirty="0" smtClean="0">
                <a:solidFill>
                  <a:srgbClr val="00B050"/>
                </a:solidFill>
              </a:rPr>
              <a:t>complaints</a:t>
            </a:r>
          </a:p>
          <a:p>
            <a:pPr lvl="0"/>
            <a:r>
              <a:rPr lang="en-US" dirty="0">
                <a:latin typeface="" pitchFamily="18"/>
              </a:rPr>
              <a:t>Qualified independent inspectors -undertake unscheduled, regular visits to facility, have  access to all staff, all juveniles and records.</a:t>
            </a:r>
          </a:p>
          <a:p>
            <a:pPr lvl="0"/>
            <a:r>
              <a:rPr lang="en-US" dirty="0">
                <a:latin typeface="" pitchFamily="18"/>
              </a:rPr>
              <a:t>Doctors to participate in inspection, evaluate compliance with rules regarding physical plant, hygiene, food, other conditions affecting juvenile.</a:t>
            </a:r>
          </a:p>
          <a:p>
            <a:pPr lvl="0"/>
            <a:r>
              <a:rPr lang="en-US" dirty="0">
                <a:latin typeface="" pitchFamily="18"/>
              </a:rPr>
              <a:t>Report submitted should include findings, evaluation, compliance,  recommendations.</a:t>
            </a:r>
          </a:p>
          <a:p>
            <a:pPr lvl="0"/>
            <a:r>
              <a:rPr lang="en-US" dirty="0">
                <a:latin typeface="" pitchFamily="18"/>
              </a:rPr>
              <a:t>Juveniles entitled to make complaints, requests to authorities should receive assistance to do so.</a:t>
            </a:r>
          </a:p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33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153400" cy="914400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HAVANA </a:t>
            </a:r>
            <a:r>
              <a:rPr lang="en-US" dirty="0" smtClean="0">
                <a:solidFill>
                  <a:srgbClr val="FF0000"/>
                </a:solidFill>
                <a:effectLst/>
              </a:rPr>
              <a:t>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641795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914400"/>
            <a:ext cx="8610600" cy="5410200"/>
          </a:xfrm>
        </p:spPr>
        <p:txBody>
          <a:bodyPr/>
          <a:lstStyle/>
          <a:p>
            <a:pPr lvl="0"/>
            <a:r>
              <a:rPr lang="en-US" sz="3200" b="1" dirty="0">
                <a:solidFill>
                  <a:srgbClr val="00B050"/>
                </a:solidFill>
              </a:rPr>
              <a:t>Return to the community</a:t>
            </a:r>
            <a:endParaRPr lang="en-US" sz="3200" dirty="0" smtClean="0">
              <a:solidFill>
                <a:srgbClr val="00B050"/>
              </a:solidFill>
              <a:latin typeface="" pitchFamily="18"/>
            </a:endParaRPr>
          </a:p>
          <a:p>
            <a:pPr lvl="0"/>
            <a:r>
              <a:rPr lang="en-US" dirty="0" smtClean="0">
                <a:latin typeface="" pitchFamily="18"/>
              </a:rPr>
              <a:t>All </a:t>
            </a:r>
            <a:r>
              <a:rPr lang="en-US" dirty="0">
                <a:latin typeface="" pitchFamily="18"/>
              </a:rPr>
              <a:t>juveniles should get assistance from </a:t>
            </a:r>
            <a:r>
              <a:rPr lang="en-US" dirty="0" err="1">
                <a:latin typeface="" pitchFamily="18"/>
              </a:rPr>
              <a:t>programmes</a:t>
            </a:r>
            <a:r>
              <a:rPr lang="en-US" dirty="0">
                <a:latin typeface="" pitchFamily="18"/>
              </a:rPr>
              <a:t> designed to help with reintegration to society, family life, education or employment.</a:t>
            </a:r>
          </a:p>
          <a:p>
            <a:pPr lvl="0"/>
            <a:r>
              <a:rPr lang="en-US" dirty="0">
                <a:latin typeface="" pitchFamily="18"/>
              </a:rPr>
              <a:t>Consider early release</a:t>
            </a:r>
            <a:r>
              <a:rPr lang="en-US" dirty="0" smtClean="0">
                <a:latin typeface="" pitchFamily="18"/>
              </a:rPr>
              <a:t>, special </a:t>
            </a:r>
            <a:r>
              <a:rPr lang="en-US" dirty="0">
                <a:latin typeface="" pitchFamily="18"/>
              </a:rPr>
              <a:t>courses.</a:t>
            </a:r>
          </a:p>
          <a:p>
            <a:pPr lvl="0"/>
            <a:r>
              <a:rPr lang="en-US" dirty="0">
                <a:latin typeface="" pitchFamily="18"/>
              </a:rPr>
              <a:t>Provide services to facilitate successful  reintegration, lessen prejudices. </a:t>
            </a:r>
            <a:endParaRPr lang="en-US" dirty="0" smtClean="0">
              <a:latin typeface="" pitchFamily="18"/>
            </a:endParaRPr>
          </a:p>
          <a:p>
            <a:pPr lvl="0"/>
            <a:r>
              <a:rPr lang="en-US" dirty="0" smtClean="0">
                <a:latin typeface="" pitchFamily="18"/>
              </a:rPr>
              <a:t>Services </a:t>
            </a:r>
            <a:r>
              <a:rPr lang="en-US" dirty="0">
                <a:latin typeface="" pitchFamily="18"/>
              </a:rPr>
              <a:t>should include residence</a:t>
            </a:r>
            <a:r>
              <a:rPr lang="en-US" dirty="0" smtClean="0">
                <a:latin typeface="" pitchFamily="18"/>
              </a:rPr>
              <a:t>, employment</a:t>
            </a:r>
            <a:r>
              <a:rPr lang="en-US" dirty="0">
                <a:latin typeface="" pitchFamily="18"/>
              </a:rPr>
              <a:t>, clothing and sufficient means to maintain self upon release.</a:t>
            </a:r>
          </a:p>
          <a:p>
            <a:pPr lvl="0"/>
            <a:r>
              <a:rPr lang="en-US" dirty="0">
                <a:latin typeface="" pitchFamily="18"/>
              </a:rPr>
              <a:t>Service providers to meet juveniles pre-release.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HAVANA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748737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57150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3600" b="1" dirty="0" smtClean="0">
                <a:solidFill>
                  <a:srgbClr val="00B050"/>
                </a:solidFill>
                <a:latin typeface="" pitchFamily="18"/>
              </a:rPr>
              <a:t>Personnel - </a:t>
            </a:r>
            <a:r>
              <a:rPr lang="en-US" sz="2400" b="1" dirty="0" smtClean="0">
                <a:solidFill>
                  <a:srgbClr val="FF0000"/>
                </a:solidFill>
                <a:latin typeface="" pitchFamily="18"/>
              </a:rPr>
              <a:t>Careful </a:t>
            </a:r>
            <a:r>
              <a:rPr lang="en-US" sz="2400" b="1" dirty="0">
                <a:solidFill>
                  <a:srgbClr val="FF0000"/>
                </a:solidFill>
                <a:latin typeface="" pitchFamily="18"/>
              </a:rPr>
              <a:t>selection and recruitment</a:t>
            </a:r>
            <a:endParaRPr lang="en-US" sz="2400" b="1" dirty="0" smtClean="0">
              <a:solidFill>
                <a:srgbClr val="FF0000"/>
              </a:solidFill>
              <a:latin typeface="" pitchFamily="18"/>
            </a:endParaRPr>
          </a:p>
          <a:p>
            <a:pPr lvl="0"/>
            <a:r>
              <a:rPr lang="en-US" dirty="0" smtClean="0">
                <a:latin typeface="" pitchFamily="18"/>
              </a:rPr>
              <a:t>Qualified, sufficient specialists: instructors, </a:t>
            </a:r>
            <a:r>
              <a:rPr lang="en-US" dirty="0" err="1" smtClean="0">
                <a:latin typeface="" pitchFamily="18"/>
              </a:rPr>
              <a:t>counsellors</a:t>
            </a:r>
            <a:r>
              <a:rPr lang="en-US" dirty="0" smtClean="0">
                <a:latin typeface="" pitchFamily="18"/>
              </a:rPr>
              <a:t>, social </a:t>
            </a:r>
            <a:r>
              <a:rPr lang="en-US" dirty="0">
                <a:latin typeface="" pitchFamily="18"/>
              </a:rPr>
              <a:t>workers, </a:t>
            </a:r>
            <a:r>
              <a:rPr lang="en-US" dirty="0" smtClean="0">
                <a:latin typeface="" pitchFamily="18"/>
              </a:rPr>
              <a:t>psychiatrists, </a:t>
            </a:r>
            <a:r>
              <a:rPr lang="en-US" dirty="0">
                <a:latin typeface="" pitchFamily="18"/>
              </a:rPr>
              <a:t>psychologists</a:t>
            </a:r>
            <a:r>
              <a:rPr lang="en-US" dirty="0" smtClean="0">
                <a:latin typeface="" pitchFamily="18"/>
              </a:rPr>
              <a:t>.</a:t>
            </a:r>
            <a:endParaRPr lang="en-US" dirty="0">
              <a:latin typeface="" pitchFamily="18"/>
            </a:endParaRPr>
          </a:p>
          <a:p>
            <a:pPr lvl="0"/>
            <a:r>
              <a:rPr lang="en-US" dirty="0">
                <a:latin typeface="" pitchFamily="18"/>
              </a:rPr>
              <a:t>Adequate remuneration </a:t>
            </a:r>
            <a:r>
              <a:rPr lang="en-US" dirty="0" smtClean="0">
                <a:latin typeface="" pitchFamily="18"/>
              </a:rPr>
              <a:t>for suitable personnel-perform </a:t>
            </a:r>
            <a:r>
              <a:rPr lang="en-US" dirty="0">
                <a:latin typeface="" pitchFamily="18"/>
              </a:rPr>
              <a:t>in humane</a:t>
            </a:r>
            <a:r>
              <a:rPr lang="en-US" dirty="0" smtClean="0">
                <a:latin typeface="" pitchFamily="18"/>
              </a:rPr>
              <a:t>, committed, professional </a:t>
            </a:r>
            <a:r>
              <a:rPr lang="en-US" dirty="0">
                <a:latin typeface="" pitchFamily="18"/>
              </a:rPr>
              <a:t>,fair, efficient manner to gain respect of </a:t>
            </a:r>
            <a:r>
              <a:rPr lang="en-US" dirty="0" smtClean="0">
                <a:latin typeface="" pitchFamily="18"/>
              </a:rPr>
              <a:t>juvenile.</a:t>
            </a:r>
            <a:endParaRPr lang="en-US" dirty="0">
              <a:latin typeface="" pitchFamily="18"/>
            </a:endParaRPr>
          </a:p>
          <a:p>
            <a:pPr lvl="0"/>
            <a:r>
              <a:rPr lang="en-US" dirty="0">
                <a:latin typeface="" pitchFamily="18"/>
              </a:rPr>
              <a:t>F</a:t>
            </a:r>
            <a:r>
              <a:rPr lang="en-US" dirty="0" smtClean="0">
                <a:latin typeface="" pitchFamily="18"/>
              </a:rPr>
              <a:t>acility </a:t>
            </a:r>
            <a:r>
              <a:rPr lang="en-US" dirty="0">
                <a:latin typeface="" pitchFamily="18"/>
              </a:rPr>
              <a:t>should </a:t>
            </a:r>
            <a:r>
              <a:rPr lang="en-US" dirty="0" smtClean="0">
                <a:latin typeface="" pitchFamily="18"/>
              </a:rPr>
              <a:t>facilitate </a:t>
            </a:r>
            <a:r>
              <a:rPr lang="en-US" dirty="0">
                <a:latin typeface="" pitchFamily="18"/>
              </a:rPr>
              <a:t>communication among all </a:t>
            </a:r>
            <a:r>
              <a:rPr lang="en-US" dirty="0" smtClean="0">
                <a:latin typeface="" pitchFamily="18"/>
              </a:rPr>
              <a:t>staff  </a:t>
            </a:r>
            <a:r>
              <a:rPr lang="en-US" dirty="0">
                <a:latin typeface="" pitchFamily="18"/>
              </a:rPr>
              <a:t>to ensure efficient </a:t>
            </a:r>
            <a:r>
              <a:rPr lang="en-US" dirty="0" err="1">
                <a:latin typeface="" pitchFamily="18"/>
              </a:rPr>
              <a:t>fulfilment</a:t>
            </a:r>
            <a:r>
              <a:rPr lang="en-US" dirty="0">
                <a:latin typeface="" pitchFamily="18"/>
              </a:rPr>
              <a:t> of duties.</a:t>
            </a:r>
          </a:p>
          <a:p>
            <a:pPr lvl="0"/>
            <a:r>
              <a:rPr lang="en-US" dirty="0">
                <a:latin typeface="" pitchFamily="18"/>
              </a:rPr>
              <a:t>T</a:t>
            </a:r>
            <a:r>
              <a:rPr lang="en-US" dirty="0" smtClean="0">
                <a:latin typeface="" pitchFamily="18"/>
              </a:rPr>
              <a:t>raining </a:t>
            </a:r>
            <a:r>
              <a:rPr lang="en-US" dirty="0">
                <a:latin typeface="" pitchFamily="18"/>
              </a:rPr>
              <a:t>for effective </a:t>
            </a:r>
            <a:r>
              <a:rPr lang="en-US" dirty="0" smtClean="0">
                <a:latin typeface="" pitchFamily="18"/>
              </a:rPr>
              <a:t>performance, particularly in </a:t>
            </a:r>
            <a:r>
              <a:rPr lang="en-US" dirty="0">
                <a:latin typeface="" pitchFamily="18"/>
              </a:rPr>
              <a:t>child psychology, welfare, international norms and rights of the child.</a:t>
            </a:r>
          </a:p>
          <a:p>
            <a:pPr lvl="0"/>
            <a:r>
              <a:rPr lang="en-US" dirty="0" smtClean="0">
                <a:latin typeface="" pitchFamily="18"/>
              </a:rPr>
              <a:t>Director- well-qualified, </a:t>
            </a:r>
            <a:r>
              <a:rPr lang="en-US" dirty="0">
                <a:latin typeface="" pitchFamily="18"/>
              </a:rPr>
              <a:t>administrative ability and suitable training and experience.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76200"/>
            <a:ext cx="8506691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HAVANA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54000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609600"/>
            <a:ext cx="8915400" cy="5715000"/>
          </a:xfrm>
        </p:spPr>
        <p:txBody>
          <a:bodyPr>
            <a:normAutofit/>
          </a:bodyPr>
          <a:lstStyle/>
          <a:p>
            <a:pPr lvl="0"/>
            <a:r>
              <a:rPr lang="en-US" sz="3200" b="1" dirty="0" smtClean="0">
                <a:solidFill>
                  <a:srgbClr val="00B050"/>
                </a:solidFill>
                <a:latin typeface="" pitchFamily="18"/>
              </a:rPr>
              <a:t>Personnel</a:t>
            </a:r>
          </a:p>
          <a:p>
            <a:pPr lvl="0"/>
            <a:r>
              <a:rPr lang="en-US" sz="2800" dirty="0" smtClean="0">
                <a:latin typeface="" pitchFamily="18"/>
              </a:rPr>
              <a:t>Staff </a:t>
            </a:r>
            <a:r>
              <a:rPr lang="en-US" sz="2800" dirty="0">
                <a:latin typeface="" pitchFamily="18"/>
              </a:rPr>
              <a:t>must respect and protect juvenile's human dignity and fundamental </a:t>
            </a:r>
            <a:r>
              <a:rPr lang="en-US" sz="2800" dirty="0" smtClean="0">
                <a:latin typeface="" pitchFamily="18"/>
              </a:rPr>
              <a:t>rights- may not inflict, </a:t>
            </a:r>
            <a:r>
              <a:rPr lang="en-US" sz="2800" dirty="0" err="1" smtClean="0">
                <a:latin typeface="" pitchFamily="18"/>
              </a:rPr>
              <a:t>instigate,tolerate</a:t>
            </a:r>
            <a:r>
              <a:rPr lang="en-US" sz="2800" dirty="0" smtClean="0">
                <a:latin typeface="" pitchFamily="18"/>
              </a:rPr>
              <a:t> </a:t>
            </a:r>
            <a:r>
              <a:rPr lang="en-US" sz="2800" dirty="0">
                <a:latin typeface="" pitchFamily="18"/>
              </a:rPr>
              <a:t>torture</a:t>
            </a:r>
            <a:r>
              <a:rPr lang="en-US" sz="2800" dirty="0" smtClean="0">
                <a:latin typeface="" pitchFamily="18"/>
              </a:rPr>
              <a:t>, harsh, cruel, inhuman</a:t>
            </a:r>
            <a:r>
              <a:rPr lang="en-US" sz="2800" dirty="0">
                <a:latin typeface="" pitchFamily="18"/>
              </a:rPr>
              <a:t>, degrading treatment of juvenile;</a:t>
            </a:r>
          </a:p>
          <a:p>
            <a:pPr lvl="0"/>
            <a:r>
              <a:rPr lang="en-US" sz="2800" dirty="0" smtClean="0">
                <a:latin typeface="" pitchFamily="18"/>
              </a:rPr>
              <a:t>Staff should </a:t>
            </a:r>
            <a:r>
              <a:rPr lang="en-US" sz="2800" dirty="0">
                <a:latin typeface="" pitchFamily="18"/>
              </a:rPr>
              <a:t>oppose and report corruption </a:t>
            </a:r>
            <a:r>
              <a:rPr lang="en-US" sz="2800" dirty="0" smtClean="0">
                <a:latin typeface="" pitchFamily="18"/>
              </a:rPr>
              <a:t>promptly, </a:t>
            </a:r>
            <a:r>
              <a:rPr lang="en-US" sz="2800" dirty="0">
                <a:latin typeface="" pitchFamily="18"/>
              </a:rPr>
              <a:t>respect rules and report serious </a:t>
            </a:r>
            <a:r>
              <a:rPr lang="en-US" sz="2800" dirty="0" smtClean="0">
                <a:latin typeface="" pitchFamily="18"/>
              </a:rPr>
              <a:t>violations, </a:t>
            </a:r>
            <a:r>
              <a:rPr lang="en-US" sz="2800" dirty="0">
                <a:latin typeface="" pitchFamily="18"/>
              </a:rPr>
              <a:t>protect  from physical, sexual, emotional abuse and exploitation and safeguard  juvenile's right to </a:t>
            </a:r>
            <a:r>
              <a:rPr lang="en-US" sz="2800" dirty="0" smtClean="0">
                <a:latin typeface="" pitchFamily="18"/>
              </a:rPr>
              <a:t>privacy/ </a:t>
            </a:r>
            <a:r>
              <a:rPr lang="en-US" sz="2800" dirty="0">
                <a:latin typeface="" pitchFamily="18"/>
              </a:rPr>
              <a:t>confidentiality of matters learnt in course of </a:t>
            </a:r>
            <a:r>
              <a:rPr lang="en-US" sz="2800" dirty="0" smtClean="0">
                <a:latin typeface="" pitchFamily="18"/>
              </a:rPr>
              <a:t>duties;</a:t>
            </a:r>
            <a:endParaRPr lang="en-US" sz="2800" dirty="0">
              <a:latin typeface="" pitchFamily="18"/>
            </a:endParaRPr>
          </a:p>
          <a:p>
            <a:pPr lvl="0"/>
            <a:r>
              <a:rPr lang="en-US" sz="2800" dirty="0" smtClean="0">
                <a:latin typeface="" pitchFamily="18"/>
              </a:rPr>
              <a:t>Minimize </a:t>
            </a:r>
            <a:r>
              <a:rPr lang="en-US" sz="2800" dirty="0">
                <a:latin typeface="" pitchFamily="18"/>
              </a:rPr>
              <a:t>differences from life outside facility which tend to lessen respect for human dignity of juvenile.</a:t>
            </a:r>
          </a:p>
          <a:p>
            <a:pPr lvl="0"/>
            <a:endParaRPr lang="en-US" sz="2800" dirty="0">
              <a:latin typeface="" pitchFamily="18"/>
            </a:endParaRP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HAVANA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090818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371600"/>
            <a:ext cx="8382000" cy="4711891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dirty="0">
                <a:solidFill>
                  <a:srgbClr val="00B050"/>
                </a:solidFill>
              </a:rPr>
              <a:t>Core elements of juvenile justice policy</a:t>
            </a:r>
          </a:p>
          <a:p>
            <a:r>
              <a:rPr lang="en-US" b="1" dirty="0"/>
              <a:t>Prevention of juvenile delinquency;</a:t>
            </a:r>
          </a:p>
          <a:p>
            <a:r>
              <a:rPr lang="en-US" b="1" dirty="0"/>
              <a:t>Intervention/Diversion-without judicial proceedings and in context of judicial process;</a:t>
            </a:r>
          </a:p>
          <a:p>
            <a:r>
              <a:rPr lang="en-US" b="1" dirty="0"/>
              <a:t>Age – criminal responsibility, upper age limit;</a:t>
            </a:r>
          </a:p>
          <a:p>
            <a:r>
              <a:rPr lang="en-US" b="1" dirty="0"/>
              <a:t>Guarantees for fair trial;</a:t>
            </a:r>
          </a:p>
          <a:p>
            <a:r>
              <a:rPr lang="en-US" b="1" dirty="0"/>
              <a:t>Dispositions: pre –trial, post trial;</a:t>
            </a:r>
          </a:p>
          <a:p>
            <a:r>
              <a:rPr lang="en-US" b="1" dirty="0"/>
              <a:t>Deprivation of liberty: pre-trial, post trial;</a:t>
            </a:r>
          </a:p>
          <a:p>
            <a:r>
              <a:rPr lang="en-US" b="1" dirty="0"/>
              <a:t>Establishment of juvenile justice laws, procedures, authorities and institutions- specialized courts, services.</a:t>
            </a:r>
          </a:p>
          <a:p>
            <a:r>
              <a:rPr lang="en-US" b="1" dirty="0"/>
              <a:t>Awareness raising and </a:t>
            </a:r>
            <a:r>
              <a:rPr lang="en-US" b="1" dirty="0" smtClean="0"/>
              <a:t>training-all </a:t>
            </a:r>
            <a:r>
              <a:rPr lang="en-US" b="1" dirty="0"/>
              <a:t>relevant parties.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944562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effectLst/>
              </a:rPr>
              <a:t>U.N. COMMITTEE ON THE RIGHTS OF THE CHILD</a:t>
            </a:r>
            <a:br>
              <a:rPr lang="en-US" sz="2400" dirty="0">
                <a:solidFill>
                  <a:srgbClr val="FF0000"/>
                </a:solidFill>
                <a:effectLst/>
              </a:rPr>
            </a:br>
            <a:r>
              <a:rPr lang="en-US" sz="2400" dirty="0">
                <a:solidFill>
                  <a:srgbClr val="FF0000"/>
                </a:solidFill>
                <a:effectLst/>
              </a:rPr>
              <a:t>GENERAL COMMENT NO.10 ( 2007)</a:t>
            </a:r>
            <a:br>
              <a:rPr lang="en-US" sz="2400" dirty="0">
                <a:solidFill>
                  <a:srgbClr val="FF0000"/>
                </a:solidFill>
                <a:effectLst/>
              </a:rPr>
            </a:br>
            <a:r>
              <a:rPr lang="en-US" sz="2400" dirty="0">
                <a:solidFill>
                  <a:srgbClr val="FF0000"/>
                </a:solidFill>
                <a:effectLst/>
              </a:rPr>
              <a:t> Children’s rights in Juvenile Justice</a:t>
            </a:r>
          </a:p>
        </p:txBody>
      </p:sp>
    </p:spTree>
    <p:extLst>
      <p:ext uri="{BB962C8B-B14F-4D97-AF65-F5344CB8AC3E}">
        <p14:creationId xmlns:p14="http://schemas.microsoft.com/office/powerpoint/2010/main" val="1951308991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0"/>
            <a:ext cx="8763000" cy="5867400"/>
          </a:xfrm>
        </p:spPr>
        <p:txBody>
          <a:bodyPr>
            <a:normAutofit fontScale="92500"/>
          </a:bodyPr>
          <a:lstStyle/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Framework to </a:t>
            </a:r>
            <a:r>
              <a:rPr lang="en-US" sz="2400" dirty="0"/>
              <a:t>implement </a:t>
            </a:r>
            <a:r>
              <a:rPr lang="en-US" sz="2400" dirty="0" smtClean="0"/>
              <a:t>CRC , </a:t>
            </a:r>
            <a:r>
              <a:rPr lang="en-US" sz="2400" dirty="0"/>
              <a:t>pursue its goals with regard to children in the administration of juvenile </a:t>
            </a:r>
            <a:r>
              <a:rPr lang="en-US" sz="2400" dirty="0" smtClean="0"/>
              <a:t>justice;</a:t>
            </a: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 Use </a:t>
            </a:r>
            <a:r>
              <a:rPr lang="en-US" sz="2400" dirty="0"/>
              <a:t>and apply UN standards and norms in juvenile justice and other related </a:t>
            </a:r>
            <a:r>
              <a:rPr lang="en-US" sz="2400" dirty="0" smtClean="0"/>
              <a:t>instruments and ensure they are </a:t>
            </a:r>
            <a:r>
              <a:rPr lang="en-US" sz="2400" dirty="0"/>
              <a:t>fully reflected in </a:t>
            </a:r>
            <a:r>
              <a:rPr lang="en-US" sz="2400" dirty="0" smtClean="0"/>
              <a:t>laws</a:t>
            </a:r>
            <a:r>
              <a:rPr lang="en-US" sz="2400" dirty="0"/>
              <a:t>, policy, practice</a:t>
            </a:r>
            <a:r>
              <a:rPr lang="en-US" sz="2400" dirty="0" smtClean="0"/>
              <a:t>;</a:t>
            </a: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/>
              <a:t>F</a:t>
            </a:r>
            <a:r>
              <a:rPr lang="en-US" sz="2400" dirty="0" smtClean="0"/>
              <a:t>acilitate </a:t>
            </a:r>
            <a:r>
              <a:rPr lang="en-US" sz="2400" dirty="0"/>
              <a:t>the provision of assistance to States for effective   implementation of the CRC and related </a:t>
            </a:r>
            <a:r>
              <a:rPr lang="en-US" sz="2400" dirty="0" smtClean="0"/>
              <a:t>instruments</a:t>
            </a: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Ensure contents </a:t>
            </a:r>
            <a:r>
              <a:rPr lang="en-US" sz="2400" dirty="0"/>
              <a:t>of international instruments </a:t>
            </a:r>
            <a:r>
              <a:rPr lang="en-US" sz="2400" dirty="0" smtClean="0"/>
              <a:t>widely </a:t>
            </a:r>
            <a:r>
              <a:rPr lang="en-US" sz="2400" dirty="0"/>
              <a:t>known to children, information given them on their rights and their obligation to obey the law</a:t>
            </a:r>
            <a:r>
              <a:rPr lang="en-US" sz="2400" dirty="0" smtClean="0"/>
              <a:t>;</a:t>
            </a:r>
          </a:p>
          <a:p>
            <a:pPr marL="341313" indent="-341313"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/>
              <a:t>The Guidelines emphasize recognition of need for comprehensive and consistent approach; </a:t>
            </a:r>
            <a:endParaRPr lang="en-US" sz="2400" dirty="0" smtClean="0"/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Public </a:t>
            </a:r>
            <a:r>
              <a:rPr lang="en-US" sz="2400" dirty="0"/>
              <a:t>and media understanding of spirit, aims, principles of  child-</a:t>
            </a:r>
            <a:r>
              <a:rPr lang="en-US" sz="2400" dirty="0" err="1"/>
              <a:t>centred</a:t>
            </a:r>
            <a:r>
              <a:rPr lang="en-US" sz="2400" dirty="0"/>
              <a:t> justice in accordance with CRC and UN standards and norms in juvenile justice</a:t>
            </a:r>
            <a:r>
              <a:rPr lang="en-US" sz="2400" dirty="0" smtClean="0"/>
              <a:t>.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 smtClean="0"/>
              <a:t>Guidelines contain safeguards for child victims/ witnesses.</a:t>
            </a:r>
            <a:endParaRPr lang="en-US" sz="2400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38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533400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effectLst/>
              </a:rPr>
              <a:t>GUIDELINES FOR ACTION ON CHILDREN IN THE CRIMINAL  JUSTICE SYSTEM: </a:t>
            </a:r>
            <a:r>
              <a:rPr lang="en-US" sz="2400" dirty="0" smtClean="0">
                <a:solidFill>
                  <a:srgbClr val="00B050"/>
                </a:solidFill>
                <a:effectLst/>
              </a:rPr>
              <a:t>Aims of Guidelines</a:t>
            </a:r>
            <a:endParaRPr lang="en-US" sz="2400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88918670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Non-discrimination</a:t>
            </a:r>
          </a:p>
          <a:p>
            <a:r>
              <a:rPr lang="en-US" dirty="0"/>
              <a:t>Best interests of child</a:t>
            </a:r>
          </a:p>
          <a:p>
            <a:r>
              <a:rPr lang="en-US" dirty="0"/>
              <a:t>Right to life, survival and development</a:t>
            </a:r>
          </a:p>
          <a:p>
            <a:r>
              <a:rPr lang="en-US" dirty="0"/>
              <a:t>Right to be heard</a:t>
            </a:r>
          </a:p>
          <a:p>
            <a:r>
              <a:rPr lang="en-US" dirty="0"/>
              <a:t>Recognition of dignity and worth </a:t>
            </a:r>
            <a:r>
              <a:rPr lang="en-US" dirty="0" smtClean="0"/>
              <a:t>of child</a:t>
            </a:r>
            <a:endParaRPr lang="en-US" dirty="0"/>
          </a:p>
          <a:p>
            <a:r>
              <a:rPr lang="en-US" dirty="0" smtClean="0"/>
              <a:t>Age </a:t>
            </a:r>
            <a:r>
              <a:rPr lang="en-US" dirty="0"/>
              <a:t>criminal responsibility; upper age limit</a:t>
            </a:r>
          </a:p>
          <a:p>
            <a:r>
              <a:rPr lang="en-US" dirty="0"/>
              <a:t>No death penalty, life in prison without </a:t>
            </a:r>
            <a:r>
              <a:rPr lang="en-US" dirty="0" smtClean="0"/>
              <a:t>parole, torture, cruel, inhuman, degrading treatment, punishment</a:t>
            </a:r>
            <a:endParaRPr lang="en-US" dirty="0"/>
          </a:p>
          <a:p>
            <a:r>
              <a:rPr lang="en-US" dirty="0"/>
              <a:t>Separation from adults</a:t>
            </a:r>
          </a:p>
          <a:p>
            <a:r>
              <a:rPr lang="en-US" dirty="0"/>
              <a:t> </a:t>
            </a:r>
            <a:r>
              <a:rPr lang="en-US" dirty="0" smtClean="0"/>
              <a:t>Early release, detention </a:t>
            </a:r>
            <a:r>
              <a:rPr lang="en-US" dirty="0"/>
              <a:t>as last </a:t>
            </a:r>
            <a:r>
              <a:rPr lang="en-US" dirty="0" smtClean="0"/>
              <a:t>resort/for </a:t>
            </a:r>
            <a:r>
              <a:rPr lang="en-US" dirty="0"/>
              <a:t>shortest possible </a:t>
            </a:r>
            <a:r>
              <a:rPr lang="en-US" dirty="0" smtClean="0"/>
              <a:t>time,</a:t>
            </a:r>
            <a:endParaRPr lang="en-US" dirty="0"/>
          </a:p>
          <a:p>
            <a:r>
              <a:rPr lang="en-US" dirty="0"/>
              <a:t>Privacy of </a:t>
            </a:r>
            <a:r>
              <a:rPr lang="en-US" dirty="0" smtClean="0"/>
              <a:t>proceedings</a:t>
            </a:r>
          </a:p>
          <a:p>
            <a:r>
              <a:rPr lang="en-US" dirty="0" smtClean="0"/>
              <a:t>Avoidance of unnecessary delay</a:t>
            </a:r>
            <a:endParaRPr lang="en-US" dirty="0"/>
          </a:p>
          <a:p>
            <a:r>
              <a:rPr lang="en-US" dirty="0" smtClean="0"/>
              <a:t>Proportionality/ variety of available dispositions</a:t>
            </a:r>
            <a:endParaRPr lang="en-US" dirty="0"/>
          </a:p>
          <a:p>
            <a:r>
              <a:rPr lang="en-US" dirty="0"/>
              <a:t>Procedural safeguards / Guarantees for fair trial</a:t>
            </a:r>
          </a:p>
          <a:p>
            <a:r>
              <a:rPr lang="en-US" dirty="0" smtClean="0"/>
              <a:t>Alternatives </a:t>
            </a:r>
            <a:r>
              <a:rPr lang="en-US" dirty="0"/>
              <a:t>at every </a:t>
            </a:r>
            <a:r>
              <a:rPr lang="en-US" dirty="0" smtClean="0"/>
              <a:t>stage/ Diversion</a:t>
            </a:r>
            <a:endParaRPr lang="en-US" dirty="0"/>
          </a:p>
          <a:p>
            <a:r>
              <a:rPr lang="en-US" dirty="0" smtClean="0"/>
              <a:t>                          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-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effectLst/>
              </a:rPr>
              <a:t>FUNDAMENTAL PRINCIPLES OF JUVENILE JUSTICE</a:t>
            </a:r>
            <a:endParaRPr lang="en-US" sz="24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46698862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/>
          <p:nvPr/>
        </p:nvSpPr>
        <p:spPr>
          <a:xfrm>
            <a:off x="4267084" y="6324475"/>
            <a:ext cx="609484" cy="441362"/>
          </a:xfrm>
          <a:prstGeom prst="rect">
            <a:avLst/>
          </a:prstGeom>
          <a:noFill/>
          <a:ln>
            <a:noFill/>
          </a:ln>
        </p:spPr>
        <p:txBody>
          <a:bodyPr vert="horz" wrap="square" lIns="45720" tIns="45720" rIns="4572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207224C-4B77-4401-A760-244777C5747A}" type="slidenum">
              <a:t>4</a:t>
            </a:fld>
            <a:endParaRPr lang="en-US" sz="1600" b="0" i="0" u="none" strike="noStrike" kern="1200" cap="none" spc="0" baseline="0">
              <a:solidFill>
                <a:srgbClr val="FFFFFF"/>
              </a:solidFill>
              <a:uFillTx/>
              <a:latin typeface="Georgia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52403" y="1066799"/>
            <a:ext cx="8686797" cy="5943603"/>
          </a:xfrm>
        </p:spPr>
        <p:txBody>
          <a:bodyPr lIns="0" tIns="0" rIns="0" bIns="0"/>
          <a:lstStyle/>
          <a:p>
            <a:pPr lvl="0" hangingPunct="0"/>
            <a:r>
              <a:rPr lang="en-US" sz="2800" b="1" dirty="0" smtClean="0">
                <a:solidFill>
                  <a:srgbClr val="FF0000"/>
                </a:solidFill>
              </a:rPr>
              <a:t>Non-discrimination </a:t>
            </a:r>
            <a:r>
              <a:rPr lang="en-US" sz="2800" b="1" dirty="0">
                <a:solidFill>
                  <a:srgbClr val="FF0000"/>
                </a:solidFill>
              </a:rPr>
              <a:t>(article 2)</a:t>
            </a:r>
          </a:p>
          <a:p>
            <a:pPr lvl="0" hangingPunct="0"/>
            <a:r>
              <a:rPr lang="en-US" sz="3200" dirty="0"/>
              <a:t>Ensure equal treatment of </a:t>
            </a:r>
            <a:r>
              <a:rPr lang="en-US" sz="3200" dirty="0" smtClean="0"/>
              <a:t>children;</a:t>
            </a:r>
            <a:endParaRPr lang="en-US" sz="3200" dirty="0"/>
          </a:p>
          <a:p>
            <a:pPr lvl="0" hangingPunct="0"/>
            <a:r>
              <a:rPr lang="en-US" sz="3200" dirty="0"/>
              <a:t>Avoid de </a:t>
            </a:r>
            <a:r>
              <a:rPr lang="en-US" sz="3200" dirty="0" smtClean="0"/>
              <a:t>facto discrimination;</a:t>
            </a:r>
            <a:endParaRPr lang="en-US" sz="3200" dirty="0"/>
          </a:p>
          <a:p>
            <a:pPr lvl="0" hangingPunct="0"/>
            <a:r>
              <a:rPr lang="en-US" sz="3200" dirty="0"/>
              <a:t>Train all juvenile justice </a:t>
            </a:r>
            <a:r>
              <a:rPr lang="en-US" sz="3200" dirty="0" smtClean="0"/>
              <a:t>personnel;</a:t>
            </a:r>
            <a:endParaRPr lang="en-US" sz="3200" dirty="0"/>
          </a:p>
          <a:p>
            <a:pPr lvl="0" hangingPunct="0"/>
            <a:r>
              <a:rPr lang="en-US" sz="3200" dirty="0"/>
              <a:t>Establish rules, regulations, </a:t>
            </a:r>
            <a:r>
              <a:rPr lang="en-US" sz="3200" dirty="0" smtClean="0"/>
              <a:t>protocols;</a:t>
            </a:r>
            <a:endParaRPr lang="en-US" sz="3200" dirty="0"/>
          </a:p>
          <a:p>
            <a:pPr lvl="0" hangingPunct="0"/>
            <a:r>
              <a:rPr lang="en-US" sz="3200" dirty="0" smtClean="0"/>
              <a:t>Give </a:t>
            </a:r>
            <a:r>
              <a:rPr lang="en-US" sz="3200" dirty="0"/>
              <a:t>support, assistance for </a:t>
            </a:r>
            <a:r>
              <a:rPr lang="en-US" sz="3200" dirty="0" smtClean="0"/>
              <a:t>reintegration;</a:t>
            </a:r>
            <a:endParaRPr lang="en-US" sz="3200" dirty="0"/>
          </a:p>
          <a:p>
            <a:pPr lvl="0" hangingPunct="0"/>
            <a:r>
              <a:rPr lang="en-US" sz="3200" dirty="0"/>
              <a:t>Abolish status offences- both </a:t>
            </a:r>
            <a:r>
              <a:rPr lang="en-US" sz="3200" dirty="0" smtClean="0"/>
              <a:t>sexes;</a:t>
            </a:r>
            <a:endParaRPr lang="en-US" sz="3200" dirty="0"/>
          </a:p>
          <a:p>
            <a:pPr lvl="0" hangingPunct="0"/>
            <a:r>
              <a:rPr lang="en-US" sz="3200" dirty="0"/>
              <a:t>Implement child protective measures</a:t>
            </a:r>
            <a:r>
              <a:rPr lang="en-US" sz="2800" dirty="0"/>
              <a:t>.</a:t>
            </a:r>
          </a:p>
          <a:p>
            <a:pPr lvl="0" hangingPunct="0">
              <a:buNone/>
            </a:pPr>
            <a:endParaRPr lang="en-US" sz="2400" dirty="0"/>
          </a:p>
        </p:txBody>
      </p:sp>
      <p:sp>
        <p:nvSpPr>
          <p:cNvPr id="4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133346"/>
            <a:ext cx="8229600" cy="615555"/>
          </a:xfrm>
        </p:spPr>
        <p:txBody>
          <a:bodyPr lIns="0" tIns="0" rIns="0" bIns="0">
            <a:spAutoFit/>
          </a:bodyPr>
          <a:lstStyle/>
          <a:p>
            <a:pPr lvl="0">
              <a:spcBef>
                <a:spcPts val="2400"/>
              </a:spcBef>
            </a:pPr>
            <a:r>
              <a:rPr lang="en-US" sz="4000" dirty="0">
                <a:solidFill>
                  <a:schemeClr val="tx1"/>
                </a:solidFill>
                <a:effectLst/>
                <a:latin typeface="Garamond" pitchFamily="18"/>
              </a:rPr>
              <a:t>Umbrella Principles of the CRC</a:t>
            </a:r>
          </a:p>
        </p:txBody>
      </p:sp>
    </p:spTree>
    <p:extLst>
      <p:ext uri="{BB962C8B-B14F-4D97-AF65-F5344CB8AC3E}">
        <p14:creationId xmlns:p14="http://schemas.microsoft.com/office/powerpoint/2010/main" val="512384417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4635691"/>
          </a:xfrm>
        </p:spPr>
        <p:txBody>
          <a:bodyPr>
            <a:noAutofit/>
          </a:bodyPr>
          <a:lstStyle/>
          <a:p>
            <a:pPr marL="0" lvl="0" indent="0" hangingPunc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Best interests of the child (article </a:t>
            </a:r>
            <a:r>
              <a:rPr lang="en-US" sz="3200" b="1" dirty="0">
                <a:solidFill>
                  <a:srgbClr val="FF0000"/>
                </a:solidFill>
              </a:rPr>
              <a:t>3)</a:t>
            </a:r>
          </a:p>
          <a:p>
            <a:pPr marL="0" lvl="0" indent="0" hangingPunct="0"/>
            <a:r>
              <a:rPr lang="en-US" sz="3200" dirty="0"/>
              <a:t>P</a:t>
            </a:r>
            <a:r>
              <a:rPr lang="en-US" sz="3200" dirty="0" smtClean="0"/>
              <a:t>rimary consideration in all decisions affecting children;</a:t>
            </a:r>
          </a:p>
          <a:p>
            <a:pPr marL="0" lvl="0" indent="0" hangingPunct="0"/>
            <a:r>
              <a:rPr lang="en-US" sz="3200" dirty="0" smtClean="0"/>
              <a:t>Children different from adults-basis for their lesser culpability;</a:t>
            </a:r>
          </a:p>
          <a:p>
            <a:pPr marL="0" lvl="0" indent="0" hangingPunct="0"/>
            <a:r>
              <a:rPr lang="en-US" sz="3200" dirty="0" smtClean="0"/>
              <a:t>Require </a:t>
            </a:r>
            <a:r>
              <a:rPr lang="en-US" sz="3200" dirty="0"/>
              <a:t>separate juvenile justice </a:t>
            </a:r>
            <a:r>
              <a:rPr lang="en-US" sz="3200" dirty="0" smtClean="0"/>
              <a:t>system;</a:t>
            </a:r>
            <a:endParaRPr lang="en-US" sz="3200" dirty="0"/>
          </a:p>
          <a:p>
            <a:pPr marL="0" lvl="0" indent="0" hangingPunct="0"/>
            <a:r>
              <a:rPr lang="en-US" sz="3200" dirty="0"/>
              <a:t>Discard retributive principle, embrace restorative </a:t>
            </a:r>
            <a:r>
              <a:rPr lang="en-US" sz="3200" dirty="0" smtClean="0"/>
              <a:t>justice;</a:t>
            </a:r>
          </a:p>
          <a:p>
            <a:pPr marL="0" lvl="0" indent="0" hangingPunct="0"/>
            <a:r>
              <a:rPr lang="en-US" sz="3200" dirty="0" smtClean="0"/>
              <a:t>Maintain </a:t>
            </a:r>
            <a:r>
              <a:rPr lang="en-US" sz="3200" dirty="0"/>
              <a:t>concern for public </a:t>
            </a:r>
            <a:r>
              <a:rPr lang="en-US" sz="3200" dirty="0" smtClean="0"/>
              <a:t>safety.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  <a:effectLst>
                  <a:outerShdw dist="17962" dir="2700000">
                    <a:srgbClr val="000000"/>
                  </a:outerShdw>
                </a:effectLst>
                <a:latin typeface="Garamond" pitchFamily="18"/>
              </a:rPr>
              <a:t>Umbrella Principles of the </a:t>
            </a:r>
            <a:r>
              <a:rPr lang="en-US" sz="4400" dirty="0">
                <a:solidFill>
                  <a:schemeClr val="tx1"/>
                </a:solidFill>
                <a:effectLst/>
                <a:latin typeface="Garamond" pitchFamily="18"/>
              </a:rPr>
              <a:t>CRC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47141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 txBox="1"/>
          <p:nvPr/>
        </p:nvSpPr>
        <p:spPr>
          <a:xfrm>
            <a:off x="4267084" y="6324475"/>
            <a:ext cx="609484" cy="441362"/>
          </a:xfrm>
          <a:prstGeom prst="rect">
            <a:avLst/>
          </a:prstGeom>
          <a:noFill/>
          <a:ln>
            <a:noFill/>
          </a:ln>
        </p:spPr>
        <p:txBody>
          <a:bodyPr vert="horz" wrap="square" lIns="45720" tIns="45720" rIns="4572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9BA051F-925E-4B78-830D-BCEFF852FD1E}" type="slidenum">
              <a:t>6</a:t>
            </a:fld>
            <a:endParaRPr lang="en-US" sz="1600" b="0" i="0" u="none" strike="noStrike" kern="1200" cap="none" spc="0" baseline="0">
              <a:solidFill>
                <a:srgbClr val="FFFFFF"/>
              </a:solidFill>
              <a:uFillTx/>
              <a:latin typeface="Georgia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52400" y="914400"/>
            <a:ext cx="8839200" cy="5873403"/>
          </a:xfrm>
        </p:spPr>
        <p:txBody>
          <a:bodyPr wrap="square" lIns="0" tIns="0" rIns="0" bIns="0">
            <a:spAutoFit/>
          </a:bodyPr>
          <a:lstStyle/>
          <a:p>
            <a:pPr lvl="0" hangingPunc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Right to life, survival and development </a:t>
            </a:r>
            <a:r>
              <a:rPr lang="en-US" b="1" dirty="0">
                <a:solidFill>
                  <a:srgbClr val="FF0000"/>
                </a:solidFill>
              </a:rPr>
              <a:t>(art 6)</a:t>
            </a:r>
          </a:p>
          <a:p>
            <a:pPr lvl="0" hangingPunct="0">
              <a:buNone/>
            </a:pPr>
            <a:r>
              <a:rPr lang="en-US" sz="3600" dirty="0">
                <a:latin typeface="Calibri" pitchFamily="34"/>
              </a:rPr>
              <a:t> </a:t>
            </a:r>
            <a:r>
              <a:rPr lang="en-US" sz="3200" dirty="0" smtClean="0">
                <a:latin typeface="Calibri" pitchFamily="34"/>
              </a:rPr>
              <a:t>- </a:t>
            </a:r>
            <a:r>
              <a:rPr lang="en-US" sz="3200" dirty="0" smtClean="0">
                <a:latin typeface="Lucida Sans" pitchFamily="34" charset="0"/>
              </a:rPr>
              <a:t>an </a:t>
            </a:r>
            <a:r>
              <a:rPr lang="en-US" sz="3200" dirty="0">
                <a:latin typeface="Lucida Sans" pitchFamily="34" charset="0"/>
              </a:rPr>
              <a:t>inherent </a:t>
            </a:r>
            <a:r>
              <a:rPr lang="en-US" sz="3200" dirty="0" smtClean="0">
                <a:latin typeface="Lucida Sans" pitchFamily="34" charset="0"/>
              </a:rPr>
              <a:t>right;</a:t>
            </a:r>
            <a:endParaRPr lang="en-US" sz="3200" dirty="0">
              <a:latin typeface="Lucida Sans" pitchFamily="34" charset="0"/>
            </a:endParaRPr>
          </a:p>
          <a:p>
            <a:pPr lvl="0" hangingPunct="0"/>
            <a:r>
              <a:rPr lang="en-US" sz="3200" dirty="0" smtClean="0">
                <a:latin typeface="Lucida Sans" pitchFamily="34" charset="0"/>
              </a:rPr>
              <a:t>Delinquency - </a:t>
            </a:r>
            <a:r>
              <a:rPr lang="en-US" sz="3200" dirty="0">
                <a:latin typeface="Lucida Sans" pitchFamily="34" charset="0"/>
              </a:rPr>
              <a:t>very negative impact on a child’s </a:t>
            </a:r>
            <a:r>
              <a:rPr lang="en-US" sz="3200" dirty="0" smtClean="0">
                <a:latin typeface="Lucida Sans" pitchFamily="34" charset="0"/>
              </a:rPr>
              <a:t>development;</a:t>
            </a:r>
            <a:endParaRPr lang="en-US" sz="3200" dirty="0">
              <a:latin typeface="Lucida Sans" pitchFamily="34" charset="0"/>
            </a:endParaRPr>
          </a:p>
          <a:p>
            <a:pPr lvl="0" hangingPunct="0"/>
            <a:r>
              <a:rPr lang="en-US" sz="3200" dirty="0">
                <a:latin typeface="Lucida Sans" pitchFamily="34" charset="0"/>
              </a:rPr>
              <a:t>Policies must support child </a:t>
            </a:r>
            <a:r>
              <a:rPr lang="en-US" sz="3200" dirty="0" smtClean="0">
                <a:latin typeface="Lucida Sans" pitchFamily="34" charset="0"/>
              </a:rPr>
              <a:t>development;</a:t>
            </a:r>
            <a:endParaRPr lang="en-US" sz="3200" dirty="0">
              <a:latin typeface="Lucida Sans" pitchFamily="34" charset="0"/>
            </a:endParaRPr>
          </a:p>
          <a:p>
            <a:pPr lvl="0" hangingPunct="0"/>
            <a:r>
              <a:rPr lang="en-US" sz="3200" dirty="0">
                <a:latin typeface="Lucida Sans" pitchFamily="34" charset="0"/>
              </a:rPr>
              <a:t>No death </a:t>
            </a:r>
            <a:r>
              <a:rPr lang="en-US" sz="3200" dirty="0" smtClean="0">
                <a:latin typeface="Lucida Sans" pitchFamily="34" charset="0"/>
              </a:rPr>
              <a:t>penalty;</a:t>
            </a:r>
          </a:p>
          <a:p>
            <a:pPr lvl="0" hangingPunct="0"/>
            <a:r>
              <a:rPr lang="en-US" sz="3200" dirty="0" smtClean="0">
                <a:latin typeface="Lucida Sans" pitchFamily="34" charset="0"/>
              </a:rPr>
              <a:t>No </a:t>
            </a:r>
            <a:r>
              <a:rPr lang="en-US" sz="3200" dirty="0">
                <a:latin typeface="Lucida Sans" pitchFamily="34" charset="0"/>
              </a:rPr>
              <a:t>life sentence without </a:t>
            </a:r>
            <a:r>
              <a:rPr lang="en-US" sz="3200" dirty="0" smtClean="0">
                <a:latin typeface="Lucida Sans" pitchFamily="34" charset="0"/>
              </a:rPr>
              <a:t>parole;</a:t>
            </a:r>
            <a:endParaRPr lang="en-US" sz="3200" dirty="0">
              <a:latin typeface="Lucida Sans" pitchFamily="34" charset="0"/>
            </a:endParaRPr>
          </a:p>
          <a:p>
            <a:pPr lvl="0" hangingPunct="0"/>
            <a:r>
              <a:rPr lang="en-US" sz="3200" dirty="0">
                <a:latin typeface="Lucida Sans" pitchFamily="34" charset="0"/>
              </a:rPr>
              <a:t>Detention- as measure of </a:t>
            </a:r>
            <a:r>
              <a:rPr lang="en-US" sz="3200" b="1" dirty="0">
                <a:latin typeface="Lucida Sans" pitchFamily="34" charset="0"/>
              </a:rPr>
              <a:t>last resort </a:t>
            </a:r>
            <a:r>
              <a:rPr lang="en-US" sz="3200" dirty="0">
                <a:latin typeface="Lucida Sans" pitchFamily="34" charset="0"/>
              </a:rPr>
              <a:t>and for </a:t>
            </a:r>
            <a:r>
              <a:rPr lang="en-US" sz="3200" b="1" dirty="0">
                <a:latin typeface="Lucida Sans" pitchFamily="34" charset="0"/>
              </a:rPr>
              <a:t>shortest possible time</a:t>
            </a:r>
            <a:r>
              <a:rPr lang="en-US" sz="3200" dirty="0">
                <a:latin typeface="Lucida Sans" pitchFamily="34" charset="0"/>
              </a:rPr>
              <a:t>.</a:t>
            </a:r>
          </a:p>
          <a:p>
            <a:pPr lvl="0" hangingPunct="0"/>
            <a:endParaRPr lang="en-US" sz="3200" dirty="0"/>
          </a:p>
          <a:p>
            <a:pPr lvl="0" hangingPunct="0"/>
            <a:endParaRPr lang="en-US" sz="3600" dirty="0"/>
          </a:p>
        </p:txBody>
      </p:sp>
      <p:sp>
        <p:nvSpPr>
          <p:cNvPr id="4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152403"/>
            <a:ext cx="8229600" cy="761996"/>
          </a:xfrm>
        </p:spPr>
        <p:txBody>
          <a:bodyPr lIns="0" tIns="0" rIns="0" bIns="0"/>
          <a:lstStyle/>
          <a:p>
            <a:pPr lvl="0">
              <a:spcBef>
                <a:spcPts val="2400"/>
              </a:spcBef>
            </a:pPr>
            <a:r>
              <a:rPr lang="en-US" sz="3600" dirty="0">
                <a:solidFill>
                  <a:schemeClr val="tx1"/>
                </a:solidFill>
                <a:effectLst/>
                <a:latin typeface="Garamond" pitchFamily="18"/>
              </a:rPr>
              <a:t>Umbrella Principles of the CRC</a:t>
            </a:r>
          </a:p>
        </p:txBody>
      </p:sp>
      <p:sp>
        <p:nvSpPr>
          <p:cNvPr id="5" name="Slide Number Placeholder 4"/>
          <p:cNvSpPr txBox="1"/>
          <p:nvPr/>
        </p:nvSpPr>
        <p:spPr>
          <a:xfrm>
            <a:off x="4280765" y="6324475"/>
            <a:ext cx="609484" cy="4413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000" b="0" i="0" u="none" strike="noStrike" kern="1200" cap="none" spc="0" baseline="0" dirty="0">
              <a:solidFill>
                <a:srgbClr val="FFFFFF"/>
              </a:solidFill>
              <a:uFillTx/>
              <a:latin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3823491412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068763"/>
          </a:xfrm>
        </p:spPr>
        <p:txBody>
          <a:bodyPr/>
          <a:lstStyle/>
          <a:p>
            <a:pPr lvl="0">
              <a:buNone/>
            </a:pPr>
            <a:r>
              <a:rPr lang="en-US" b="1" dirty="0">
                <a:solidFill>
                  <a:srgbClr val="FF0000"/>
                </a:solidFill>
              </a:rPr>
              <a:t>RIGHT TO BE HEARD  (article 12)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dirty="0"/>
              <a:t>Fundamental to a fair trial.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Respect child’s right  to express views freely.</a:t>
            </a:r>
          </a:p>
          <a:p>
            <a:r>
              <a:rPr lang="en-US" dirty="0"/>
              <a:t>Right to be heard in all matters affecting him/her.</a:t>
            </a:r>
          </a:p>
          <a:p>
            <a:r>
              <a:rPr lang="en-US" dirty="0"/>
              <a:t>Implement </a:t>
            </a:r>
            <a:r>
              <a:rPr lang="en-US" b="1" dirty="0"/>
              <a:t>at every stage </a:t>
            </a:r>
            <a:r>
              <a:rPr lang="en-US" dirty="0"/>
              <a:t>of juvenile justice process.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/>
                </a:solidFill>
                <a:effectLst/>
                <a:latin typeface="Garamond" pitchFamily="18"/>
              </a:rPr>
              <a:t>Umbrella Principles of the CRC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515293"/>
      </p:ext>
    </p:extLst>
  </p:cSld>
  <p:clrMapOvr>
    <a:masterClrMapping/>
  </p:clrMapOvr>
  <p:transition spd="slow">
    <p:cover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 noGrp="1"/>
          </p:cNvSpPr>
          <p:nvPr>
            <p:ph idx="1"/>
          </p:nvPr>
        </p:nvSpPr>
        <p:spPr>
          <a:xfrm>
            <a:off x="228599" y="799309"/>
            <a:ext cx="8601551" cy="579119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3600" b="1" dirty="0" smtClean="0">
                <a:solidFill>
                  <a:srgbClr val="FF0000"/>
                </a:solidFill>
              </a:rPr>
              <a:t>Treatment </a:t>
            </a:r>
            <a:r>
              <a:rPr lang="en-US" sz="3600" b="1" dirty="0">
                <a:solidFill>
                  <a:srgbClr val="FF0000"/>
                </a:solidFill>
              </a:rPr>
              <a:t>in </a:t>
            </a:r>
            <a:r>
              <a:rPr lang="en-US" sz="3600" b="1" dirty="0" smtClean="0">
                <a:solidFill>
                  <a:srgbClr val="FF0000"/>
                </a:solidFill>
              </a:rPr>
              <a:t>detention (article37)</a:t>
            </a:r>
            <a:endParaRPr lang="en-US" sz="3600" b="1" dirty="0">
              <a:solidFill>
                <a:srgbClr val="FF0000"/>
              </a:solidFill>
            </a:endParaRPr>
          </a:p>
          <a:p>
            <a:pPr lvl="0"/>
            <a:r>
              <a:rPr lang="en-US" sz="3200" dirty="0" smtClean="0"/>
              <a:t>No torture, cruel, inhuman, or degrading treatment or punishment;</a:t>
            </a:r>
          </a:p>
          <a:p>
            <a:pPr lvl="0"/>
            <a:r>
              <a:rPr lang="en-US" sz="3200" dirty="0" smtClean="0"/>
              <a:t>No capital punishment, life imprisonment;</a:t>
            </a:r>
          </a:p>
          <a:p>
            <a:pPr lvl="0"/>
            <a:r>
              <a:rPr lang="en-US" sz="3200" dirty="0" smtClean="0"/>
              <a:t>Arrest</a:t>
            </a:r>
            <a:r>
              <a:rPr lang="en-US" sz="3200" dirty="0"/>
              <a:t>, detention, </a:t>
            </a:r>
            <a:r>
              <a:rPr lang="en-US" sz="3200" dirty="0" smtClean="0"/>
              <a:t>imprisonment-lawful;</a:t>
            </a:r>
            <a:endParaRPr lang="en-US" sz="3200" dirty="0"/>
          </a:p>
          <a:p>
            <a:pPr lvl="0"/>
            <a:r>
              <a:rPr lang="en-US" sz="3200" dirty="0"/>
              <a:t>Treat with humanity, respect, </a:t>
            </a:r>
            <a:r>
              <a:rPr lang="en-US" sz="3200" dirty="0" smtClean="0"/>
              <a:t>regard age</a:t>
            </a:r>
            <a:r>
              <a:rPr lang="en-US" sz="3200" dirty="0"/>
              <a:t>;</a:t>
            </a:r>
          </a:p>
          <a:p>
            <a:pPr lvl="0"/>
            <a:r>
              <a:rPr lang="en-US" sz="3200" dirty="0" smtClean="0"/>
              <a:t>Separate from adults, unless not in best interests;</a:t>
            </a:r>
            <a:endParaRPr lang="en-US" sz="3200" dirty="0"/>
          </a:p>
          <a:p>
            <a:pPr lvl="0"/>
            <a:r>
              <a:rPr lang="en-US" sz="3200" dirty="0" smtClean="0"/>
              <a:t>Allow family communication; </a:t>
            </a:r>
            <a:endParaRPr lang="en-US" sz="3200" dirty="0"/>
          </a:p>
          <a:p>
            <a:pPr lvl="0"/>
            <a:r>
              <a:rPr lang="en-US" sz="3200" dirty="0" smtClean="0"/>
              <a:t>Provide legal/other </a:t>
            </a:r>
            <a:r>
              <a:rPr lang="en-US" sz="3200" dirty="0"/>
              <a:t>assistance</a:t>
            </a:r>
            <a:r>
              <a:rPr lang="en-US" sz="3200" dirty="0" smtClean="0"/>
              <a:t>;</a:t>
            </a:r>
          </a:p>
          <a:p>
            <a:pPr lvl="0"/>
            <a:r>
              <a:rPr lang="en-US" sz="3200" dirty="0" smtClean="0"/>
              <a:t> Give right </a:t>
            </a:r>
            <a:r>
              <a:rPr lang="en-US" sz="3200" dirty="0"/>
              <a:t>to challenge </a:t>
            </a:r>
            <a:r>
              <a:rPr lang="en-US" sz="3200" dirty="0" smtClean="0"/>
              <a:t>detention, prompt decision.</a:t>
            </a:r>
            <a:endParaRPr lang="en-US" sz="3200" dirty="0"/>
          </a:p>
          <a:p>
            <a:pPr marL="109728" lvl="0" indent="0">
              <a:buNone/>
            </a:pPr>
            <a:endParaRPr lang="en-US" sz="2800" dirty="0"/>
          </a:p>
        </p:txBody>
      </p:sp>
      <p:sp>
        <p:nvSpPr>
          <p:cNvPr id="3" name="Title 2"/>
          <p:cNvSpPr txBox="1">
            <a:spLocks noGrp="1"/>
          </p:cNvSpPr>
          <p:nvPr>
            <p:ph type="title"/>
          </p:nvPr>
        </p:nvSpPr>
        <p:spPr>
          <a:xfrm>
            <a:off x="381003" y="0"/>
            <a:ext cx="8305796" cy="761996"/>
          </a:xfrm>
        </p:spPr>
        <p:txBody>
          <a:bodyPr/>
          <a:lstStyle/>
          <a:p>
            <a:pPr lvl="0"/>
            <a:r>
              <a:rPr lang="en-US" dirty="0">
                <a:solidFill>
                  <a:schemeClr val="tx1"/>
                </a:solidFill>
                <a:effectLst/>
              </a:rPr>
              <a:t>CRC articles on juvenile justice: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489438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86400"/>
          </a:xfrm>
        </p:spPr>
        <p:txBody>
          <a:bodyPr/>
          <a:lstStyle/>
          <a:p>
            <a:pPr lvl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Child in conflict with law (article 40.1)</a:t>
            </a:r>
          </a:p>
          <a:p>
            <a:pPr lvl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/>
              <a:t>Treatment must be consistent with </a:t>
            </a:r>
            <a:r>
              <a:rPr lang="en-US" sz="3200" dirty="0"/>
              <a:t>child’s sense of dignity and worth;</a:t>
            </a:r>
          </a:p>
          <a:p>
            <a:pPr lvl="0"/>
            <a:r>
              <a:rPr lang="en-US" sz="3200" dirty="0" smtClean="0"/>
              <a:t>Reinforce </a:t>
            </a:r>
            <a:r>
              <a:rPr lang="en-US" sz="3200" dirty="0"/>
              <a:t>child’s respect for human rights and freedoms of others;</a:t>
            </a:r>
          </a:p>
          <a:p>
            <a:pPr lvl="0"/>
            <a:r>
              <a:rPr lang="en-US" sz="3200" dirty="0" smtClean="0"/>
              <a:t>Take </a:t>
            </a:r>
            <a:r>
              <a:rPr lang="en-US" sz="3200" dirty="0"/>
              <a:t>account of child’s age;</a:t>
            </a:r>
          </a:p>
          <a:p>
            <a:pPr lvl="0"/>
            <a:r>
              <a:rPr lang="en-US" sz="3200" dirty="0" smtClean="0"/>
              <a:t>Promote reintegration, child’s </a:t>
            </a:r>
            <a:r>
              <a:rPr lang="en-US" sz="3200" dirty="0"/>
              <a:t>assuming a constructive role in society.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28600"/>
            <a:ext cx="83058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effectLst/>
              </a:rPr>
              <a:t>CRC articles on juvenile justice</a:t>
            </a:r>
            <a:endParaRPr lang="en-US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1DE29-7FBC-4EAA-921C-190C05163E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644278"/>
      </p:ext>
    </p:extLst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1831</TotalTime>
  <Words>3081</Words>
  <Application>Microsoft Office PowerPoint</Application>
  <PresentationFormat>On-screen Show (4:3)</PresentationFormat>
  <Paragraphs>397</Paragraphs>
  <Slides>39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Concourse</vt:lpstr>
      <vt:lpstr>PowerPoint Presentation</vt:lpstr>
      <vt:lpstr>SESSION 1 : SETTING THE CONTEXT: AIMS AND OBJECTIVES</vt:lpstr>
      <vt:lpstr>PowerPoint Presentation</vt:lpstr>
      <vt:lpstr>Umbrella Principles of the CRC</vt:lpstr>
      <vt:lpstr>Umbrella Principles of the CRC</vt:lpstr>
      <vt:lpstr>Umbrella Principles of the CRC</vt:lpstr>
      <vt:lpstr>Umbrella Principles of the CRC</vt:lpstr>
      <vt:lpstr>CRC articles on juvenile justice:</vt:lpstr>
      <vt:lpstr>CRC articles on juvenile justice</vt:lpstr>
      <vt:lpstr>CRC articles on juvenile justice</vt:lpstr>
      <vt:lpstr>CRC articles on juvenile justice </vt:lpstr>
      <vt:lpstr>CRC articles on juvenile justice</vt:lpstr>
      <vt:lpstr>Other relevant CRC articles</vt:lpstr>
      <vt:lpstr>INTERNATIONAL STANDARDS AND NORMS IN JUVENILE JUSTICE</vt:lpstr>
      <vt:lpstr> RIYADH GUIDELINES</vt:lpstr>
      <vt:lpstr>RIYADH GUIDELINES </vt:lpstr>
      <vt:lpstr>RIYADH GUIDELINES </vt:lpstr>
      <vt:lpstr>RIYADH GUIDELINES </vt:lpstr>
      <vt:lpstr>BEIJING RULES </vt:lpstr>
      <vt:lpstr>BEIJING RULES</vt:lpstr>
      <vt:lpstr>BEIJING RULES-</vt:lpstr>
      <vt:lpstr>BEIJING RULES</vt:lpstr>
      <vt:lpstr>BEIJING RULES</vt:lpstr>
      <vt:lpstr>HAVANA RULES </vt:lpstr>
      <vt:lpstr>HAVANA RULES</vt:lpstr>
      <vt:lpstr>HAVANA RULES</vt:lpstr>
      <vt:lpstr>HAVANA RULES</vt:lpstr>
      <vt:lpstr>HAVANA RULES</vt:lpstr>
      <vt:lpstr>HAVANA RULES </vt:lpstr>
      <vt:lpstr>HAVANA RULES</vt:lpstr>
      <vt:lpstr>HAVANA RULES</vt:lpstr>
      <vt:lpstr>HAVANA RULES</vt:lpstr>
      <vt:lpstr>HAVANA RULES</vt:lpstr>
      <vt:lpstr>HAVANA RULES</vt:lpstr>
      <vt:lpstr>HAVANA RULES</vt:lpstr>
      <vt:lpstr>HAVANA RULES</vt:lpstr>
      <vt:lpstr>U.N. COMMITTEE ON THE RIGHTS OF THE CHILD GENERAL COMMENT NO.10 ( 2007)  Children’s rights in Juvenile Justice</vt:lpstr>
      <vt:lpstr>GUIDELINES FOR ACTION ON CHILDREN IN THE CRIMINAL  JUSTICE SYSTEM: Aims of Guidelines</vt:lpstr>
      <vt:lpstr>FUNDAMENTAL PRINCIPLES OF JUVENILE JUSTICE</vt:lpstr>
    </vt:vector>
  </TitlesOfParts>
  <Company>FIU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Hazel</dc:creator>
  <cp:lastModifiedBy>Alana</cp:lastModifiedBy>
  <cp:revision>100</cp:revision>
  <cp:lastPrinted>2013-08-23T10:36:50Z</cp:lastPrinted>
  <dcterms:created xsi:type="dcterms:W3CDTF">2013-08-22T01:50:36Z</dcterms:created>
  <dcterms:modified xsi:type="dcterms:W3CDTF">2013-10-16T15:28:46Z</dcterms:modified>
</cp:coreProperties>
</file>