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8" r:id="rId2"/>
    <p:sldId id="259" r:id="rId3"/>
    <p:sldId id="260" r:id="rId4"/>
    <p:sldId id="274" r:id="rId5"/>
    <p:sldId id="261" r:id="rId6"/>
    <p:sldId id="262" r:id="rId7"/>
    <p:sldId id="270" r:id="rId8"/>
    <p:sldId id="263" r:id="rId9"/>
    <p:sldId id="272" r:id="rId10"/>
    <p:sldId id="264" r:id="rId11"/>
    <p:sldId id="273" r:id="rId12"/>
    <p:sldId id="265" r:id="rId13"/>
    <p:sldId id="271" r:id="rId14"/>
    <p:sldId id="266"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p:scale>
          <a:sx n="78" d="100"/>
          <a:sy n="78" d="100"/>
        </p:scale>
        <p:origin x="-276" y="-3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F903B2-6010-4AB6-8DB2-76C3EA71FD6D}" type="datetimeFigureOut">
              <a:rPr lang="en-US" smtClean="0"/>
              <a:t>10/16/2013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D9A978-1E56-416A-9DCB-B30811A3C53E}" type="slidenum">
              <a:rPr lang="en-US" smtClean="0"/>
              <a:t>‹#›</a:t>
            </a:fld>
            <a:endParaRPr lang="en-US"/>
          </a:p>
        </p:txBody>
      </p:sp>
    </p:spTree>
    <p:extLst>
      <p:ext uri="{BB962C8B-B14F-4D97-AF65-F5344CB8AC3E}">
        <p14:creationId xmlns:p14="http://schemas.microsoft.com/office/powerpoint/2010/main" val="1999800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13B6F20-0D84-487B-8C3D-432788FCBCE7}" type="datetime1">
              <a:rPr lang="en-US" smtClean="0"/>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14A6AE-5A9F-4B07-971E-08B5B51EBB0F}" type="slidenum">
              <a:rPr lang="en-US" smtClean="0"/>
              <a:t>‹#›</a:t>
            </a:fld>
            <a:endParaRPr lang="en-US"/>
          </a:p>
        </p:txBody>
      </p:sp>
    </p:spTree>
    <p:extLst>
      <p:ext uri="{BB962C8B-B14F-4D97-AF65-F5344CB8AC3E}">
        <p14:creationId xmlns:p14="http://schemas.microsoft.com/office/powerpoint/2010/main" val="3959851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198D3E-40F4-403B-B5F1-F4E56CA15269}" type="datetime1">
              <a:rPr lang="en-US" smtClean="0"/>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14A6AE-5A9F-4B07-971E-08B5B51EBB0F}" type="slidenum">
              <a:rPr lang="en-US" smtClean="0"/>
              <a:t>‹#›</a:t>
            </a:fld>
            <a:endParaRPr lang="en-US"/>
          </a:p>
        </p:txBody>
      </p:sp>
    </p:spTree>
    <p:extLst>
      <p:ext uri="{BB962C8B-B14F-4D97-AF65-F5344CB8AC3E}">
        <p14:creationId xmlns:p14="http://schemas.microsoft.com/office/powerpoint/2010/main" val="4128868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97E5DD-B979-4510-8DB7-D356A7D9897C}" type="datetime1">
              <a:rPr lang="en-US" smtClean="0"/>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14A6AE-5A9F-4B07-971E-08B5B51EBB0F}" type="slidenum">
              <a:rPr lang="en-US" smtClean="0"/>
              <a:t>‹#›</a:t>
            </a:fld>
            <a:endParaRPr lang="en-US"/>
          </a:p>
        </p:txBody>
      </p:sp>
    </p:spTree>
    <p:extLst>
      <p:ext uri="{BB962C8B-B14F-4D97-AF65-F5344CB8AC3E}">
        <p14:creationId xmlns:p14="http://schemas.microsoft.com/office/powerpoint/2010/main" val="3601211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FBA555-FC14-47CE-BD62-943E77FCB0AB}" type="datetime1">
              <a:rPr lang="en-US" smtClean="0"/>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14A6AE-5A9F-4B07-971E-08B5B51EBB0F}" type="slidenum">
              <a:rPr lang="en-US" smtClean="0"/>
              <a:t>‹#›</a:t>
            </a:fld>
            <a:endParaRPr lang="en-US"/>
          </a:p>
        </p:txBody>
      </p:sp>
    </p:spTree>
    <p:extLst>
      <p:ext uri="{BB962C8B-B14F-4D97-AF65-F5344CB8AC3E}">
        <p14:creationId xmlns:p14="http://schemas.microsoft.com/office/powerpoint/2010/main" val="566591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ADD132-8BF9-4310-96D9-195C5F29FC59}" type="datetime1">
              <a:rPr lang="en-US" smtClean="0"/>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14A6AE-5A9F-4B07-971E-08B5B51EBB0F}" type="slidenum">
              <a:rPr lang="en-US" smtClean="0"/>
              <a:t>‹#›</a:t>
            </a:fld>
            <a:endParaRPr lang="en-US"/>
          </a:p>
        </p:txBody>
      </p:sp>
    </p:spTree>
    <p:extLst>
      <p:ext uri="{BB962C8B-B14F-4D97-AF65-F5344CB8AC3E}">
        <p14:creationId xmlns:p14="http://schemas.microsoft.com/office/powerpoint/2010/main" val="2924711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317CA2-0F13-47CA-96CE-83D054BB8AEA}" type="datetime1">
              <a:rPr lang="en-US" smtClean="0"/>
              <a:t>10/16/2013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14A6AE-5A9F-4B07-971E-08B5B51EBB0F}" type="slidenum">
              <a:rPr lang="en-US" smtClean="0"/>
              <a:t>‹#›</a:t>
            </a:fld>
            <a:endParaRPr lang="en-US"/>
          </a:p>
        </p:txBody>
      </p:sp>
    </p:spTree>
    <p:extLst>
      <p:ext uri="{BB962C8B-B14F-4D97-AF65-F5344CB8AC3E}">
        <p14:creationId xmlns:p14="http://schemas.microsoft.com/office/powerpoint/2010/main" val="1178503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AB1B18-EF3F-4210-B109-CDDC0D15AB0B}" type="datetime1">
              <a:rPr lang="en-US" smtClean="0"/>
              <a:t>10/16/2013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14A6AE-5A9F-4B07-971E-08B5B51EBB0F}" type="slidenum">
              <a:rPr lang="en-US" smtClean="0"/>
              <a:t>‹#›</a:t>
            </a:fld>
            <a:endParaRPr lang="en-US"/>
          </a:p>
        </p:txBody>
      </p:sp>
    </p:spTree>
    <p:extLst>
      <p:ext uri="{BB962C8B-B14F-4D97-AF65-F5344CB8AC3E}">
        <p14:creationId xmlns:p14="http://schemas.microsoft.com/office/powerpoint/2010/main" val="1793840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3005ED-59AE-4C1A-9DBD-DD77E639C273}" type="datetime1">
              <a:rPr lang="en-US" smtClean="0"/>
              <a:t>10/16/2013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14A6AE-5A9F-4B07-971E-08B5B51EBB0F}" type="slidenum">
              <a:rPr lang="en-US" smtClean="0"/>
              <a:t>‹#›</a:t>
            </a:fld>
            <a:endParaRPr lang="en-US"/>
          </a:p>
        </p:txBody>
      </p:sp>
    </p:spTree>
    <p:extLst>
      <p:ext uri="{BB962C8B-B14F-4D97-AF65-F5344CB8AC3E}">
        <p14:creationId xmlns:p14="http://schemas.microsoft.com/office/powerpoint/2010/main" val="1597196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97BE9A-AF2D-4573-94C3-551E3738ADF0}" type="datetime1">
              <a:rPr lang="en-US" smtClean="0"/>
              <a:t>10/16/2013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14A6AE-5A9F-4B07-971E-08B5B51EBB0F}" type="slidenum">
              <a:rPr lang="en-US" smtClean="0"/>
              <a:t>‹#›</a:t>
            </a:fld>
            <a:endParaRPr lang="en-US"/>
          </a:p>
        </p:txBody>
      </p:sp>
    </p:spTree>
    <p:extLst>
      <p:ext uri="{BB962C8B-B14F-4D97-AF65-F5344CB8AC3E}">
        <p14:creationId xmlns:p14="http://schemas.microsoft.com/office/powerpoint/2010/main" val="185762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F4647F-4AD2-404B-8CDA-DFB699B955F5}" type="datetime1">
              <a:rPr lang="en-US" smtClean="0"/>
              <a:t>10/16/2013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14A6AE-5A9F-4B07-971E-08B5B51EBB0F}" type="slidenum">
              <a:rPr lang="en-US" smtClean="0"/>
              <a:t>‹#›</a:t>
            </a:fld>
            <a:endParaRPr lang="en-US"/>
          </a:p>
        </p:txBody>
      </p:sp>
    </p:spTree>
    <p:extLst>
      <p:ext uri="{BB962C8B-B14F-4D97-AF65-F5344CB8AC3E}">
        <p14:creationId xmlns:p14="http://schemas.microsoft.com/office/powerpoint/2010/main" val="2674963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0029F0-9D5A-4B9B-B107-A4AEC944B51D}" type="datetime1">
              <a:rPr lang="en-US" smtClean="0"/>
              <a:t>10/16/2013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14A6AE-5A9F-4B07-971E-08B5B51EBB0F}" type="slidenum">
              <a:rPr lang="en-US" smtClean="0"/>
              <a:t>‹#›</a:t>
            </a:fld>
            <a:endParaRPr lang="en-US"/>
          </a:p>
        </p:txBody>
      </p:sp>
    </p:spTree>
    <p:extLst>
      <p:ext uri="{BB962C8B-B14F-4D97-AF65-F5344CB8AC3E}">
        <p14:creationId xmlns:p14="http://schemas.microsoft.com/office/powerpoint/2010/main" val="4004286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51043C-A92C-44E4-8AA0-CF0D214F8BF8}" type="datetime1">
              <a:rPr lang="en-US" smtClean="0"/>
              <a:t>10/16/2013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14A6AE-5A9F-4B07-971E-08B5B51EBB0F}" type="slidenum">
              <a:rPr lang="en-US" smtClean="0"/>
              <a:t>‹#›</a:t>
            </a:fld>
            <a:endParaRPr lang="en-US"/>
          </a:p>
        </p:txBody>
      </p:sp>
    </p:spTree>
    <p:extLst>
      <p:ext uri="{BB962C8B-B14F-4D97-AF65-F5344CB8AC3E}">
        <p14:creationId xmlns:p14="http://schemas.microsoft.com/office/powerpoint/2010/main" val="302056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041" y="304800"/>
            <a:ext cx="8699159" cy="6555641"/>
          </a:xfrm>
          <a:prstGeom prst="rect">
            <a:avLst/>
          </a:prstGeom>
        </p:spPr>
        <p:txBody>
          <a:bodyPr wrap="square">
            <a:spAutoFit/>
          </a:bodyPr>
          <a:lstStyle/>
          <a:p>
            <a:pPr algn="ctr"/>
            <a:r>
              <a:rPr lang="en-US" b="1" dirty="0" smtClean="0"/>
              <a:t>OECS JUVENILE JUSTICE REFORM PROJECT/ JUDICIAL EDUCATION INSTITUTE (JEI) </a:t>
            </a:r>
          </a:p>
          <a:p>
            <a:pPr algn="ctr"/>
            <a:r>
              <a:rPr lang="en-US" b="1" dirty="0" smtClean="0"/>
              <a:t>OF THE EASTERN CARIBBEAN SUPREME COURT </a:t>
            </a:r>
          </a:p>
          <a:p>
            <a:pPr algn="ctr"/>
            <a:endParaRPr lang="en-US" dirty="0" smtClean="0"/>
          </a:p>
          <a:p>
            <a:pPr algn="ctr"/>
            <a:r>
              <a:rPr lang="en-US" sz="1600" b="1" dirty="0" smtClean="0">
                <a:solidFill>
                  <a:srgbClr val="00B050"/>
                </a:solidFill>
              </a:rPr>
              <a:t>MAGISTRATES CONFERENCE </a:t>
            </a:r>
            <a:endParaRPr lang="en-US" sz="1600" dirty="0" smtClean="0"/>
          </a:p>
          <a:p>
            <a:pPr algn="ctr"/>
            <a:r>
              <a:rPr lang="en-US" sz="1600" b="1" dirty="0" smtClean="0">
                <a:solidFill>
                  <a:srgbClr val="00B050"/>
                </a:solidFill>
              </a:rPr>
              <a:t>TRAINING WORKSHOP FOR THE CARIBBEAN</a:t>
            </a:r>
          </a:p>
          <a:p>
            <a:pPr algn="ctr"/>
            <a:endParaRPr lang="en-US" sz="1600" dirty="0" smtClean="0"/>
          </a:p>
          <a:p>
            <a:pPr algn="ctr"/>
            <a:r>
              <a:rPr lang="en-US" b="1" dirty="0" smtClean="0">
                <a:solidFill>
                  <a:srgbClr val="FF0000"/>
                </a:solidFill>
              </a:rPr>
              <a:t>LOOKING TOWARDS A NEW DAWN: DIVERSION IN JUVENILE JUSTICE</a:t>
            </a:r>
          </a:p>
          <a:p>
            <a:pPr algn="ctr"/>
            <a:endParaRPr lang="en-US" b="1" dirty="0" smtClean="0">
              <a:solidFill>
                <a:srgbClr val="FF0000"/>
              </a:solidFill>
            </a:endParaRPr>
          </a:p>
          <a:p>
            <a:pPr algn="ctr"/>
            <a:r>
              <a:rPr lang="en-US" sz="1400" b="1" dirty="0" smtClean="0"/>
              <a:t>26-28 August, 2013</a:t>
            </a:r>
          </a:p>
          <a:p>
            <a:pPr algn="ctr"/>
            <a:endParaRPr lang="en-US" sz="1400" dirty="0" smtClean="0"/>
          </a:p>
          <a:p>
            <a:pPr algn="ctr"/>
            <a:r>
              <a:rPr lang="en-US" sz="1400" b="1" dirty="0" smtClean="0"/>
              <a:t>The Verandah Resort &amp; Spa Antigua</a:t>
            </a:r>
            <a:endParaRPr lang="en-US" sz="1400" dirty="0" smtClean="0"/>
          </a:p>
          <a:p>
            <a:pPr algn="ctr"/>
            <a:r>
              <a:rPr lang="en-US" sz="1400" b="1" dirty="0" smtClean="0"/>
              <a:t>Indian Town Road, Long Bay, Antigua and Barbuda</a:t>
            </a:r>
          </a:p>
          <a:p>
            <a:pPr algn="ctr"/>
            <a:endParaRPr lang="en-US" sz="1400" b="1" dirty="0"/>
          </a:p>
          <a:p>
            <a:pPr algn="ctr"/>
            <a:endParaRPr lang="en-US" sz="1400" b="1" dirty="0" smtClean="0">
              <a:solidFill>
                <a:srgbClr val="0070C0"/>
              </a:solidFill>
            </a:endParaRPr>
          </a:p>
          <a:p>
            <a:pPr algn="ctr"/>
            <a:endParaRPr lang="en-US" sz="1400" b="1" dirty="0">
              <a:solidFill>
                <a:srgbClr val="0070C0"/>
              </a:solidFill>
            </a:endParaRPr>
          </a:p>
          <a:p>
            <a:pPr algn="ctr"/>
            <a:r>
              <a:rPr lang="en-US" sz="4000" b="1" dirty="0" smtClean="0">
                <a:solidFill>
                  <a:srgbClr val="0070C0"/>
                </a:solidFill>
              </a:rPr>
              <a:t>Session 3 : Diversion</a:t>
            </a:r>
          </a:p>
          <a:p>
            <a:pPr algn="ctr"/>
            <a:endParaRPr lang="en-US" sz="4000" b="1" dirty="0" smtClean="0">
              <a:solidFill>
                <a:srgbClr val="0070C0"/>
              </a:solidFill>
            </a:endParaRPr>
          </a:p>
          <a:p>
            <a:pPr algn="ctr"/>
            <a:endParaRPr lang="en-US" sz="1400" dirty="0" smtClean="0">
              <a:solidFill>
                <a:srgbClr val="0070C0"/>
              </a:solidFill>
            </a:endParaRPr>
          </a:p>
          <a:p>
            <a:pPr algn="ctr"/>
            <a:r>
              <a:rPr lang="en-US" b="1" dirty="0" smtClean="0"/>
              <a:t>Facilitator: Hazel Thompson-</a:t>
            </a:r>
            <a:r>
              <a:rPr lang="en-US" b="1" dirty="0" err="1"/>
              <a:t>A</a:t>
            </a:r>
            <a:r>
              <a:rPr lang="en-US" b="1" dirty="0" err="1" smtClean="0"/>
              <a:t>hye</a:t>
            </a:r>
            <a:r>
              <a:rPr lang="en-US" b="1" dirty="0" smtClean="0"/>
              <a:t> LLM Merit Family Law</a:t>
            </a:r>
          </a:p>
          <a:p>
            <a:pPr algn="ctr"/>
            <a:endParaRPr lang="en-US" b="1" dirty="0"/>
          </a:p>
          <a:p>
            <a:pPr algn="ctr"/>
            <a:endParaRPr lang="en-US" b="1" dirty="0" smtClean="0"/>
          </a:p>
          <a:p>
            <a:pPr algn="ctr"/>
            <a:endParaRPr lang="en-US" b="1" dirty="0"/>
          </a:p>
          <a:p>
            <a:pPr algn="ctr"/>
            <a:endParaRPr lang="en-US" dirty="0"/>
          </a:p>
        </p:txBody>
      </p:sp>
      <p:sp>
        <p:nvSpPr>
          <p:cNvPr id="3" name="Slide Number Placeholder 2"/>
          <p:cNvSpPr>
            <a:spLocks noGrp="1"/>
          </p:cNvSpPr>
          <p:nvPr>
            <p:ph type="sldNum" sz="quarter" idx="12"/>
          </p:nvPr>
        </p:nvSpPr>
        <p:spPr/>
        <p:txBody>
          <a:bodyPr/>
          <a:lstStyle/>
          <a:p>
            <a:fld id="{F414A6AE-5A9F-4B07-971E-08B5B51EBB0F}" type="slidenum">
              <a:rPr lang="en-US" smtClean="0"/>
              <a:pPr/>
              <a:t>1</a:t>
            </a:fld>
            <a:endParaRPr lang="en-US"/>
          </a:p>
        </p:txBody>
      </p:sp>
    </p:spTree>
    <p:extLst>
      <p:ext uri="{BB962C8B-B14F-4D97-AF65-F5344CB8AC3E}">
        <p14:creationId xmlns:p14="http://schemas.microsoft.com/office/powerpoint/2010/main" val="34677085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8839200" cy="762000"/>
          </a:xfrm>
        </p:spPr>
        <p:txBody>
          <a:bodyPr>
            <a:noAutofit/>
          </a:bodyPr>
          <a:lstStyle/>
          <a:p>
            <a:r>
              <a:rPr lang="en-US" sz="2800" b="1" dirty="0">
                <a:solidFill>
                  <a:srgbClr val="FF0000"/>
                </a:solidFill>
              </a:rPr>
              <a:t>DIVERSION PROGRAMMES-International perspectives</a:t>
            </a:r>
            <a:endParaRPr lang="en-US" sz="2800" dirty="0"/>
          </a:p>
        </p:txBody>
      </p:sp>
      <p:sp>
        <p:nvSpPr>
          <p:cNvPr id="3" name="Content Placeholder 2"/>
          <p:cNvSpPr>
            <a:spLocks noGrp="1"/>
          </p:cNvSpPr>
          <p:nvPr>
            <p:ph idx="1"/>
          </p:nvPr>
        </p:nvSpPr>
        <p:spPr>
          <a:xfrm>
            <a:off x="228600" y="838200"/>
            <a:ext cx="8915400" cy="5638800"/>
          </a:xfrm>
        </p:spPr>
        <p:txBody>
          <a:bodyPr>
            <a:normAutofit fontScale="85000" lnSpcReduction="10000"/>
          </a:bodyPr>
          <a:lstStyle/>
          <a:p>
            <a:pPr marL="0" indent="0">
              <a:buNone/>
            </a:pPr>
            <a:r>
              <a:rPr lang="en-US" b="1" dirty="0">
                <a:solidFill>
                  <a:srgbClr val="00B050"/>
                </a:solidFill>
              </a:rPr>
              <a:t>Juvenile Justice System Enhancement </a:t>
            </a:r>
            <a:r>
              <a:rPr lang="en-US" b="1" dirty="0" smtClean="0">
                <a:solidFill>
                  <a:srgbClr val="00B050"/>
                </a:solidFill>
              </a:rPr>
              <a:t>Strategy JJSES</a:t>
            </a:r>
          </a:p>
          <a:p>
            <a:pPr marL="0" indent="0">
              <a:buNone/>
            </a:pPr>
            <a:r>
              <a:rPr lang="en-US" dirty="0" smtClean="0"/>
              <a:t>Low risk: no history anti-social </a:t>
            </a:r>
            <a:r>
              <a:rPr lang="en-US" dirty="0" err="1" smtClean="0"/>
              <a:t>behaviour</a:t>
            </a:r>
            <a:r>
              <a:rPr lang="en-US" dirty="0" smtClean="0"/>
              <a:t>, supportive family, </a:t>
            </a:r>
            <a:r>
              <a:rPr lang="en-US" dirty="0" err="1" smtClean="0"/>
              <a:t>prosocial</a:t>
            </a:r>
            <a:r>
              <a:rPr lang="en-US" dirty="0" smtClean="0"/>
              <a:t> friends, engaged positive activities</a:t>
            </a:r>
          </a:p>
          <a:p>
            <a:pPr marL="0" indent="0">
              <a:buNone/>
            </a:pPr>
            <a:r>
              <a:rPr lang="en-US" b="1" dirty="0"/>
              <a:t>Risk management </a:t>
            </a:r>
            <a:r>
              <a:rPr lang="en-US" dirty="0"/>
              <a:t>(low risk) least restrictive</a:t>
            </a:r>
          </a:p>
          <a:p>
            <a:pPr marL="0" indent="0">
              <a:buNone/>
            </a:pPr>
            <a:r>
              <a:rPr lang="en-US" b="1" dirty="0"/>
              <a:t>Risk reduction </a:t>
            </a:r>
            <a:r>
              <a:rPr lang="en-US" dirty="0"/>
              <a:t>(</a:t>
            </a:r>
            <a:r>
              <a:rPr lang="en-US" dirty="0" smtClean="0"/>
              <a:t>moderate/ high) </a:t>
            </a:r>
            <a:r>
              <a:rPr lang="en-US" dirty="0"/>
              <a:t>address </a:t>
            </a:r>
            <a:r>
              <a:rPr lang="en-US" dirty="0" err="1"/>
              <a:t>criminogenic</a:t>
            </a:r>
            <a:r>
              <a:rPr lang="en-US" dirty="0"/>
              <a:t> needs)</a:t>
            </a:r>
          </a:p>
          <a:p>
            <a:pPr marL="0" indent="0">
              <a:buNone/>
            </a:pPr>
            <a:r>
              <a:rPr lang="en-US" b="1" dirty="0"/>
              <a:t>Risk control </a:t>
            </a:r>
            <a:r>
              <a:rPr lang="en-US" dirty="0"/>
              <a:t>(extreme high risk) control risk of reoffending </a:t>
            </a:r>
            <a:r>
              <a:rPr lang="en-US" dirty="0" smtClean="0"/>
              <a:t>under </a:t>
            </a:r>
            <a:r>
              <a:rPr lang="en-US" dirty="0"/>
              <a:t>correctional authority</a:t>
            </a:r>
            <a:r>
              <a:rPr lang="en-US" dirty="0" smtClean="0"/>
              <a:t>.</a:t>
            </a:r>
            <a:endParaRPr lang="en-US" b="1" dirty="0" smtClean="0">
              <a:solidFill>
                <a:srgbClr val="00B050"/>
              </a:solidFill>
            </a:endParaRPr>
          </a:p>
          <a:p>
            <a:pPr marL="0" indent="0">
              <a:buNone/>
            </a:pPr>
            <a:r>
              <a:rPr lang="en-US" b="1" dirty="0" smtClean="0">
                <a:solidFill>
                  <a:srgbClr val="00B050"/>
                </a:solidFill>
              </a:rPr>
              <a:t>Key principles</a:t>
            </a:r>
          </a:p>
          <a:p>
            <a:pPr marL="0" indent="0">
              <a:buNone/>
            </a:pPr>
            <a:r>
              <a:rPr lang="en-US" b="1" dirty="0" smtClean="0">
                <a:solidFill>
                  <a:srgbClr val="0070C0"/>
                </a:solidFill>
              </a:rPr>
              <a:t>Risk principle- </a:t>
            </a:r>
            <a:r>
              <a:rPr lang="en-US" b="1" dirty="0" smtClean="0"/>
              <a:t>(Who to target)</a:t>
            </a:r>
          </a:p>
          <a:p>
            <a:pPr marL="0" indent="0">
              <a:buNone/>
            </a:pPr>
            <a:r>
              <a:rPr lang="en-US" b="1" dirty="0" smtClean="0">
                <a:solidFill>
                  <a:srgbClr val="0070C0"/>
                </a:solidFill>
              </a:rPr>
              <a:t>The need principle- </a:t>
            </a:r>
            <a:r>
              <a:rPr lang="en-US" b="1" dirty="0" smtClean="0"/>
              <a:t>What to target</a:t>
            </a:r>
          </a:p>
          <a:p>
            <a:pPr marL="0" indent="0">
              <a:buNone/>
            </a:pPr>
            <a:r>
              <a:rPr lang="en-US" b="1" dirty="0" err="1" smtClean="0">
                <a:solidFill>
                  <a:srgbClr val="0070C0"/>
                </a:solidFill>
              </a:rPr>
              <a:t>Responsivity</a:t>
            </a:r>
            <a:r>
              <a:rPr lang="en-US" b="1" dirty="0" smtClean="0">
                <a:solidFill>
                  <a:srgbClr val="0070C0"/>
                </a:solidFill>
              </a:rPr>
              <a:t> principle </a:t>
            </a:r>
            <a:r>
              <a:rPr lang="en-US" b="1" dirty="0" smtClean="0"/>
              <a:t>(How to match)</a:t>
            </a:r>
          </a:p>
          <a:p>
            <a:pPr marL="0" indent="0">
              <a:buNone/>
            </a:pPr>
            <a:r>
              <a:rPr lang="en-US" b="1" dirty="0" smtClean="0">
                <a:solidFill>
                  <a:srgbClr val="0070C0"/>
                </a:solidFill>
              </a:rPr>
              <a:t>Treatment Principle </a:t>
            </a:r>
            <a:r>
              <a:rPr lang="en-US" b="1" dirty="0" smtClean="0"/>
              <a:t>(Which </a:t>
            </a:r>
            <a:r>
              <a:rPr lang="en-US" b="1" dirty="0" err="1" smtClean="0"/>
              <a:t>programme</a:t>
            </a:r>
            <a:r>
              <a:rPr lang="en-US" b="1" dirty="0" smtClean="0"/>
              <a:t>)</a:t>
            </a:r>
            <a:endParaRPr lang="en-US" b="1" dirty="0" smtClean="0">
              <a:solidFill>
                <a:srgbClr val="0070C0"/>
              </a:solidFill>
            </a:endParaRPr>
          </a:p>
          <a:p>
            <a:pPr marL="0" indent="0">
              <a:buNone/>
            </a:pPr>
            <a:endParaRPr lang="en-US" b="1" dirty="0"/>
          </a:p>
        </p:txBody>
      </p:sp>
      <p:sp>
        <p:nvSpPr>
          <p:cNvPr id="4" name="Slide Number Placeholder 3"/>
          <p:cNvSpPr>
            <a:spLocks noGrp="1"/>
          </p:cNvSpPr>
          <p:nvPr>
            <p:ph type="sldNum" sz="quarter" idx="12"/>
          </p:nvPr>
        </p:nvSpPr>
        <p:spPr/>
        <p:txBody>
          <a:bodyPr/>
          <a:lstStyle/>
          <a:p>
            <a:fld id="{F414A6AE-5A9F-4B07-971E-08B5B51EBB0F}" type="slidenum">
              <a:rPr lang="en-US" smtClean="0"/>
              <a:t>10</a:t>
            </a:fld>
            <a:endParaRPr lang="en-US"/>
          </a:p>
        </p:txBody>
      </p:sp>
    </p:spTree>
    <p:extLst>
      <p:ext uri="{BB962C8B-B14F-4D97-AF65-F5344CB8AC3E}">
        <p14:creationId xmlns:p14="http://schemas.microsoft.com/office/powerpoint/2010/main" val="23028689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61"/>
            <a:ext cx="8229600" cy="677839"/>
          </a:xfrm>
        </p:spPr>
        <p:txBody>
          <a:bodyPr>
            <a:normAutofit/>
          </a:bodyPr>
          <a:lstStyle/>
          <a:p>
            <a:r>
              <a:rPr lang="en-US" sz="2800" b="1" dirty="0">
                <a:solidFill>
                  <a:srgbClr val="FF0000"/>
                </a:solidFill>
              </a:rPr>
              <a:t>DIVERSION PROGRAMMES-International Perspectives</a:t>
            </a:r>
          </a:p>
        </p:txBody>
      </p:sp>
      <p:sp>
        <p:nvSpPr>
          <p:cNvPr id="3" name="Content Placeholder 2"/>
          <p:cNvSpPr>
            <a:spLocks noGrp="1"/>
          </p:cNvSpPr>
          <p:nvPr>
            <p:ph idx="1"/>
          </p:nvPr>
        </p:nvSpPr>
        <p:spPr>
          <a:xfrm>
            <a:off x="304800" y="609600"/>
            <a:ext cx="8686800" cy="6248400"/>
          </a:xfrm>
        </p:spPr>
        <p:txBody>
          <a:bodyPr>
            <a:normAutofit fontScale="70000" lnSpcReduction="20000"/>
          </a:bodyPr>
          <a:lstStyle/>
          <a:p>
            <a:r>
              <a:rPr lang="en-US" b="1" dirty="0" smtClean="0">
                <a:solidFill>
                  <a:srgbClr val="00B050"/>
                </a:solidFill>
              </a:rPr>
              <a:t>Juvenile Justice System Enhancement Strategy (JJSES)</a:t>
            </a:r>
          </a:p>
          <a:p>
            <a:r>
              <a:rPr lang="en-US" sz="3400" b="1" dirty="0" smtClean="0">
                <a:solidFill>
                  <a:srgbClr val="0070C0"/>
                </a:solidFill>
              </a:rPr>
              <a:t>The Need Principle</a:t>
            </a:r>
          </a:p>
          <a:p>
            <a:r>
              <a:rPr lang="en-US" sz="3400" b="1" dirty="0" smtClean="0"/>
              <a:t>Antisocial thinking </a:t>
            </a:r>
            <a:r>
              <a:rPr lang="en-US" sz="3400" dirty="0" smtClean="0"/>
              <a:t>- blame others, takes no responsibility, lack of respect for authority</a:t>
            </a:r>
            <a:endParaRPr lang="en-US" sz="3400" dirty="0"/>
          </a:p>
          <a:p>
            <a:r>
              <a:rPr lang="en-US" sz="3400" b="1" dirty="0"/>
              <a:t>Peers and </a:t>
            </a:r>
            <a:r>
              <a:rPr lang="en-US" sz="3400" b="1" dirty="0" smtClean="0"/>
              <a:t>associat</a:t>
            </a:r>
            <a:r>
              <a:rPr lang="en-US" sz="3400" dirty="0" smtClean="0"/>
              <a:t>es -with delinquent histories, antisocial lifestyles, positive affirmation of antisocial acts</a:t>
            </a:r>
            <a:endParaRPr lang="en-US" sz="3400" dirty="0"/>
          </a:p>
          <a:p>
            <a:r>
              <a:rPr lang="en-US" sz="3400" b="1" dirty="0"/>
              <a:t>Personality</a:t>
            </a:r>
            <a:r>
              <a:rPr lang="en-US" sz="3400" dirty="0"/>
              <a:t> (coping skills</a:t>
            </a:r>
            <a:r>
              <a:rPr lang="en-US" sz="3400" dirty="0" smtClean="0"/>
              <a:t>)-problem solving, emotional regulation, anger management, impulsivity, easily bored</a:t>
            </a:r>
            <a:endParaRPr lang="en-US" sz="3400" dirty="0"/>
          </a:p>
          <a:p>
            <a:r>
              <a:rPr lang="en-US" sz="3400" b="1" dirty="0" smtClean="0"/>
              <a:t>Family</a:t>
            </a:r>
            <a:r>
              <a:rPr lang="en-US" sz="3400" dirty="0" smtClean="0"/>
              <a:t>- stressors in home, harsh parenting, non-caring, lack of warmth, lack of accountability, </a:t>
            </a:r>
            <a:r>
              <a:rPr lang="en-US" sz="3400" dirty="0" err="1" smtClean="0"/>
              <a:t>victimisation</a:t>
            </a:r>
            <a:endParaRPr lang="en-US" sz="3400" dirty="0"/>
          </a:p>
          <a:p>
            <a:r>
              <a:rPr lang="en-US" sz="3400" b="1" dirty="0"/>
              <a:t>Substance </a:t>
            </a:r>
            <a:r>
              <a:rPr lang="en-US" sz="3400" dirty="0" smtClean="0"/>
              <a:t>abuse-drug/alcohol abuse, history of drug/alcohol abuse in home, lack of support to acquire, maintain sobriety</a:t>
            </a:r>
            <a:endParaRPr lang="en-US" sz="3400" dirty="0"/>
          </a:p>
          <a:p>
            <a:r>
              <a:rPr lang="en-US" sz="3400" b="1" dirty="0" smtClean="0"/>
              <a:t>Education- </a:t>
            </a:r>
            <a:r>
              <a:rPr lang="en-US" sz="3400" dirty="0" smtClean="0"/>
              <a:t>poor academic achievement, poor school attendance, conflict with school authorities, no home support</a:t>
            </a:r>
            <a:endParaRPr lang="en-US" sz="3400" dirty="0"/>
          </a:p>
          <a:p>
            <a:r>
              <a:rPr lang="en-US" sz="3400" b="1" dirty="0" smtClean="0"/>
              <a:t>Employment- </a:t>
            </a:r>
            <a:r>
              <a:rPr lang="en-US" sz="3400" dirty="0" smtClean="0"/>
              <a:t>poor work history, conflict on job, poor attendance, lack of support for achievement</a:t>
            </a:r>
            <a:endParaRPr lang="en-US" sz="3400" b="1" dirty="0"/>
          </a:p>
          <a:p>
            <a:r>
              <a:rPr lang="en-US" sz="3400" b="1" dirty="0" smtClean="0"/>
              <a:t>Leisure</a:t>
            </a:r>
            <a:r>
              <a:rPr lang="en-US" sz="3400" dirty="0" smtClean="0"/>
              <a:t>- lack of interest in social recreational pursuits, plenty idle time,  lack of structure in after school hours</a:t>
            </a:r>
            <a:endParaRPr lang="en-US" sz="3400" b="1" dirty="0"/>
          </a:p>
          <a:p>
            <a:endParaRPr lang="en-US" sz="3400" dirty="0"/>
          </a:p>
        </p:txBody>
      </p:sp>
      <p:sp>
        <p:nvSpPr>
          <p:cNvPr id="4" name="Slide Number Placeholder 3"/>
          <p:cNvSpPr>
            <a:spLocks noGrp="1"/>
          </p:cNvSpPr>
          <p:nvPr>
            <p:ph type="sldNum" sz="quarter" idx="12"/>
          </p:nvPr>
        </p:nvSpPr>
        <p:spPr/>
        <p:txBody>
          <a:bodyPr/>
          <a:lstStyle/>
          <a:p>
            <a:fld id="{F414A6AE-5A9F-4B07-971E-08B5B51EBB0F}" type="slidenum">
              <a:rPr lang="en-US" smtClean="0"/>
              <a:t>11</a:t>
            </a:fld>
            <a:endParaRPr lang="en-US"/>
          </a:p>
        </p:txBody>
      </p:sp>
    </p:spTree>
    <p:extLst>
      <p:ext uri="{BB962C8B-B14F-4D97-AF65-F5344CB8AC3E}">
        <p14:creationId xmlns:p14="http://schemas.microsoft.com/office/powerpoint/2010/main" val="935752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984673" cy="471055"/>
          </a:xfrm>
        </p:spPr>
        <p:txBody>
          <a:bodyPr>
            <a:normAutofit fontScale="90000"/>
          </a:bodyPr>
          <a:lstStyle/>
          <a:p>
            <a:r>
              <a:rPr lang="en-US" sz="3200" b="1" dirty="0">
                <a:solidFill>
                  <a:srgbClr val="FF0000"/>
                </a:solidFill>
              </a:rPr>
              <a:t>DIVERSION PROGRAMMES-International </a:t>
            </a:r>
            <a:r>
              <a:rPr lang="en-US" sz="3200" b="1" dirty="0" smtClean="0">
                <a:solidFill>
                  <a:srgbClr val="FF0000"/>
                </a:solidFill>
              </a:rPr>
              <a:t>Perspectives</a:t>
            </a:r>
            <a:endParaRPr lang="en-US" dirty="0"/>
          </a:p>
        </p:txBody>
      </p:sp>
      <p:sp>
        <p:nvSpPr>
          <p:cNvPr id="3" name="Content Placeholder 2"/>
          <p:cNvSpPr>
            <a:spLocks noGrp="1"/>
          </p:cNvSpPr>
          <p:nvPr>
            <p:ph idx="1"/>
          </p:nvPr>
        </p:nvSpPr>
        <p:spPr>
          <a:xfrm>
            <a:off x="228600" y="762000"/>
            <a:ext cx="8686800" cy="5715000"/>
          </a:xfrm>
        </p:spPr>
        <p:txBody>
          <a:bodyPr>
            <a:normAutofit fontScale="85000" lnSpcReduction="20000"/>
          </a:bodyPr>
          <a:lstStyle/>
          <a:p>
            <a:r>
              <a:rPr lang="en-US" b="1" dirty="0" smtClean="0">
                <a:solidFill>
                  <a:srgbClr val="00B050"/>
                </a:solidFill>
              </a:rPr>
              <a:t>JJSES</a:t>
            </a:r>
            <a:r>
              <a:rPr lang="en-US" b="1" dirty="0" smtClean="0">
                <a:solidFill>
                  <a:srgbClr val="0070C0"/>
                </a:solidFill>
              </a:rPr>
              <a:t/>
            </a:r>
            <a:br>
              <a:rPr lang="en-US" b="1" dirty="0" smtClean="0">
                <a:solidFill>
                  <a:srgbClr val="0070C0"/>
                </a:solidFill>
              </a:rPr>
            </a:br>
            <a:r>
              <a:rPr lang="en-US" b="1" dirty="0" err="1" smtClean="0">
                <a:solidFill>
                  <a:srgbClr val="0070C0"/>
                </a:solidFill>
              </a:rPr>
              <a:t>Responsivity</a:t>
            </a:r>
            <a:r>
              <a:rPr lang="en-US" b="1" dirty="0" smtClean="0">
                <a:solidFill>
                  <a:srgbClr val="0070C0"/>
                </a:solidFill>
              </a:rPr>
              <a:t> principle-</a:t>
            </a:r>
            <a:r>
              <a:rPr lang="en-US" b="1" dirty="0" smtClean="0"/>
              <a:t> </a:t>
            </a:r>
            <a:r>
              <a:rPr lang="en-US" dirty="0" smtClean="0"/>
              <a:t>Identifying mode and style of service suitable for juvenile – this involves matching learning style and abilities of offender with personnel delivering service.</a:t>
            </a:r>
            <a:endParaRPr lang="en-US" dirty="0"/>
          </a:p>
          <a:p>
            <a:r>
              <a:rPr lang="en-US" b="1" dirty="0" smtClean="0">
                <a:solidFill>
                  <a:srgbClr val="0070C0"/>
                </a:solidFill>
              </a:rPr>
              <a:t>Treatment principle-What does not work-</a:t>
            </a:r>
          </a:p>
          <a:p>
            <a:r>
              <a:rPr lang="en-US" dirty="0" smtClean="0"/>
              <a:t>Punishment, sanctions, incarceration, fear-based </a:t>
            </a:r>
            <a:r>
              <a:rPr lang="en-US" dirty="0" err="1" smtClean="0"/>
              <a:t>programme</a:t>
            </a:r>
            <a:r>
              <a:rPr lang="en-US" dirty="0" smtClean="0"/>
              <a:t>-scared straight, shaming </a:t>
            </a:r>
            <a:r>
              <a:rPr lang="en-US" dirty="0" err="1" smtClean="0"/>
              <a:t>programme</a:t>
            </a:r>
            <a:r>
              <a:rPr lang="en-US" dirty="0" smtClean="0"/>
              <a:t>, intensive </a:t>
            </a:r>
            <a:r>
              <a:rPr lang="en-US" dirty="0" err="1" smtClean="0"/>
              <a:t>supervison</a:t>
            </a:r>
            <a:r>
              <a:rPr lang="en-US" dirty="0" smtClean="0"/>
              <a:t> without treatment,  drug education, drug prevention focusing on fear or emotional appeal, non-action group </a:t>
            </a:r>
            <a:r>
              <a:rPr lang="en-US" dirty="0" err="1" smtClean="0"/>
              <a:t>counselling</a:t>
            </a:r>
            <a:r>
              <a:rPr lang="en-US" dirty="0" smtClean="0"/>
              <a:t> </a:t>
            </a:r>
          </a:p>
          <a:p>
            <a:r>
              <a:rPr lang="en-US" b="1" dirty="0" smtClean="0">
                <a:solidFill>
                  <a:srgbClr val="0070C0"/>
                </a:solidFill>
              </a:rPr>
              <a:t>What works-</a:t>
            </a:r>
            <a:r>
              <a:rPr lang="en-US" dirty="0" err="1" smtClean="0"/>
              <a:t>programmes</a:t>
            </a:r>
            <a:r>
              <a:rPr lang="en-US" dirty="0" smtClean="0"/>
              <a:t> that focus on </a:t>
            </a:r>
            <a:r>
              <a:rPr lang="en-US" dirty="0" err="1" smtClean="0"/>
              <a:t>criminogenic</a:t>
            </a:r>
            <a:r>
              <a:rPr lang="en-US" dirty="0" smtClean="0"/>
              <a:t> needs, match offender to right </a:t>
            </a:r>
            <a:r>
              <a:rPr lang="en-US" dirty="0" err="1" smtClean="0"/>
              <a:t>programme</a:t>
            </a:r>
            <a:r>
              <a:rPr lang="en-US" dirty="0" smtClean="0"/>
              <a:t>, family- based approach, positive reinforcement, seek right level of dosage, intensity.</a:t>
            </a:r>
          </a:p>
          <a:p>
            <a:r>
              <a:rPr lang="en-US" b="1" dirty="0" smtClean="0"/>
              <a:t>Know the who, what, how, which</a:t>
            </a:r>
            <a:r>
              <a:rPr lang="en-US" dirty="0" smtClean="0"/>
              <a:t>. </a:t>
            </a:r>
            <a:endParaRPr lang="en-US" dirty="0"/>
          </a:p>
        </p:txBody>
      </p:sp>
      <p:sp>
        <p:nvSpPr>
          <p:cNvPr id="4" name="Slide Number Placeholder 3"/>
          <p:cNvSpPr>
            <a:spLocks noGrp="1"/>
          </p:cNvSpPr>
          <p:nvPr>
            <p:ph type="sldNum" sz="quarter" idx="12"/>
          </p:nvPr>
        </p:nvSpPr>
        <p:spPr/>
        <p:txBody>
          <a:bodyPr/>
          <a:lstStyle/>
          <a:p>
            <a:fld id="{F414A6AE-5A9F-4B07-971E-08B5B51EBB0F}" type="slidenum">
              <a:rPr lang="en-US" smtClean="0"/>
              <a:t>12</a:t>
            </a:fld>
            <a:endParaRPr lang="en-US"/>
          </a:p>
        </p:txBody>
      </p:sp>
    </p:spTree>
    <p:extLst>
      <p:ext uri="{BB962C8B-B14F-4D97-AF65-F5344CB8AC3E}">
        <p14:creationId xmlns:p14="http://schemas.microsoft.com/office/powerpoint/2010/main" val="30258434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610600" cy="457200"/>
          </a:xfrm>
        </p:spPr>
        <p:txBody>
          <a:bodyPr>
            <a:normAutofit fontScale="90000"/>
          </a:bodyPr>
          <a:lstStyle/>
          <a:p>
            <a:r>
              <a:rPr lang="en-US" sz="2800" b="1" dirty="0">
                <a:solidFill>
                  <a:srgbClr val="FF0000"/>
                </a:solidFill>
              </a:rPr>
              <a:t>DIVERSION PROGRAMMES-International </a:t>
            </a:r>
            <a:r>
              <a:rPr lang="en-US" sz="2800" b="1" dirty="0" smtClean="0">
                <a:solidFill>
                  <a:srgbClr val="FF0000"/>
                </a:solidFill>
              </a:rPr>
              <a:t>Perspectives</a:t>
            </a:r>
            <a:endParaRPr lang="en-US" sz="2800" dirty="0"/>
          </a:p>
        </p:txBody>
      </p:sp>
      <p:sp>
        <p:nvSpPr>
          <p:cNvPr id="3" name="Content Placeholder 2"/>
          <p:cNvSpPr>
            <a:spLocks noGrp="1"/>
          </p:cNvSpPr>
          <p:nvPr>
            <p:ph idx="1"/>
          </p:nvPr>
        </p:nvSpPr>
        <p:spPr>
          <a:xfrm>
            <a:off x="0" y="609600"/>
            <a:ext cx="8839200" cy="6142892"/>
          </a:xfrm>
        </p:spPr>
        <p:txBody>
          <a:bodyPr>
            <a:noAutofit/>
          </a:bodyPr>
          <a:lstStyle/>
          <a:p>
            <a:r>
              <a:rPr lang="en-US" sz="2800" b="1" dirty="0" smtClean="0">
                <a:solidFill>
                  <a:srgbClr val="00B050"/>
                </a:solidFill>
              </a:rPr>
              <a:t>Cognitive-</a:t>
            </a:r>
            <a:r>
              <a:rPr lang="en-US" sz="2800" b="1" dirty="0" err="1" smtClean="0">
                <a:solidFill>
                  <a:srgbClr val="00B050"/>
                </a:solidFill>
              </a:rPr>
              <a:t>behavioural</a:t>
            </a:r>
            <a:r>
              <a:rPr lang="en-US" sz="2800" b="1" dirty="0" smtClean="0">
                <a:solidFill>
                  <a:srgbClr val="00B050"/>
                </a:solidFill>
              </a:rPr>
              <a:t> therapy (CBT)</a:t>
            </a:r>
          </a:p>
          <a:p>
            <a:r>
              <a:rPr lang="en-US" sz="2400" dirty="0" smtClean="0"/>
              <a:t>Services geared towards specific risks and needs of offender-evaluation-impact treatment of reoffending</a:t>
            </a:r>
          </a:p>
          <a:p>
            <a:r>
              <a:rPr lang="en-US" sz="2400" dirty="0" smtClean="0"/>
              <a:t> positive cost-benefit outcome</a:t>
            </a:r>
          </a:p>
          <a:p>
            <a:r>
              <a:rPr lang="en-US" sz="2400" dirty="0" smtClean="0"/>
              <a:t>Blend of </a:t>
            </a:r>
            <a:r>
              <a:rPr lang="en-US" sz="2400" dirty="0" err="1" smtClean="0"/>
              <a:t>behavioural</a:t>
            </a:r>
            <a:r>
              <a:rPr lang="en-US" sz="2400" dirty="0" smtClean="0"/>
              <a:t> theory- external </a:t>
            </a:r>
            <a:r>
              <a:rPr lang="en-US" sz="2400" dirty="0" err="1" smtClean="0"/>
              <a:t>behavours</a:t>
            </a:r>
            <a:r>
              <a:rPr lang="en-US" sz="2400" dirty="0" smtClean="0"/>
              <a:t>  and </a:t>
            </a:r>
          </a:p>
          <a:p>
            <a:pPr marL="0" indent="0">
              <a:buNone/>
            </a:pPr>
            <a:r>
              <a:rPr lang="en-US" sz="2400" dirty="0" smtClean="0"/>
              <a:t>     cognitive therapy-internal thought process </a:t>
            </a:r>
          </a:p>
          <a:p>
            <a:r>
              <a:rPr lang="en-US" sz="2400" dirty="0" smtClean="0"/>
              <a:t>Develop skills for living in harmony with community and engage in </a:t>
            </a:r>
            <a:r>
              <a:rPr lang="en-US" sz="2400" dirty="0" err="1" smtClean="0"/>
              <a:t>behaviour</a:t>
            </a:r>
            <a:r>
              <a:rPr lang="en-US" sz="2400" dirty="0"/>
              <a:t> </a:t>
            </a:r>
            <a:r>
              <a:rPr lang="en-US" sz="2400" dirty="0" smtClean="0"/>
              <a:t>that contribute to positive outcomes in society</a:t>
            </a:r>
          </a:p>
          <a:p>
            <a:r>
              <a:rPr lang="en-US" sz="2400" dirty="0" smtClean="0"/>
              <a:t>Not enough for individuals to resolve own personal problems treatment focus on responsibility towards others and  community.</a:t>
            </a:r>
          </a:p>
          <a:p>
            <a:r>
              <a:rPr lang="en-US" sz="2400" b="1" dirty="0" smtClean="0">
                <a:solidFill>
                  <a:srgbClr val="00B0F0"/>
                </a:solidFill>
              </a:rPr>
              <a:t>Two important components</a:t>
            </a:r>
            <a:r>
              <a:rPr lang="en-US" sz="2400" b="1" dirty="0" smtClean="0">
                <a:solidFill>
                  <a:srgbClr val="00B050"/>
                </a:solidFill>
              </a:rPr>
              <a:t>:</a:t>
            </a:r>
          </a:p>
          <a:p>
            <a:r>
              <a:rPr lang="en-US" sz="2400" dirty="0" smtClean="0"/>
              <a:t>1. Provider </a:t>
            </a:r>
          </a:p>
          <a:p>
            <a:r>
              <a:rPr lang="en-US" sz="2400" dirty="0" smtClean="0"/>
              <a:t> 2. Relationship between provider and client</a:t>
            </a:r>
            <a:endParaRPr lang="en-US" sz="2000" dirty="0" smtClean="0"/>
          </a:p>
          <a:p>
            <a:pPr marL="0" indent="0">
              <a:buNone/>
            </a:pPr>
            <a:r>
              <a:rPr lang="en-US" sz="1600" b="1" i="1" dirty="0" smtClean="0"/>
              <a:t>Milkman, H and Kenneth </a:t>
            </a:r>
            <a:r>
              <a:rPr lang="en-US" sz="1600" b="1" i="1" dirty="0" err="1" smtClean="0"/>
              <a:t>Wanberg</a:t>
            </a:r>
            <a:r>
              <a:rPr lang="en-US" sz="1600" b="1" i="1" dirty="0" smtClean="0"/>
              <a:t>: Cognitive- </a:t>
            </a:r>
            <a:r>
              <a:rPr lang="en-US" sz="1600" b="1" i="1" dirty="0" err="1" smtClean="0"/>
              <a:t>Behavioural</a:t>
            </a:r>
            <a:r>
              <a:rPr lang="en-US" sz="1600" b="1" i="1" dirty="0" smtClean="0"/>
              <a:t> Treatment A review and discussion for Corrections Professionals</a:t>
            </a:r>
          </a:p>
          <a:p>
            <a:endParaRPr lang="en-US" sz="2000" i="1" dirty="0"/>
          </a:p>
        </p:txBody>
      </p:sp>
      <p:sp>
        <p:nvSpPr>
          <p:cNvPr id="4" name="Slide Number Placeholder 3"/>
          <p:cNvSpPr>
            <a:spLocks noGrp="1"/>
          </p:cNvSpPr>
          <p:nvPr>
            <p:ph type="sldNum" sz="quarter" idx="12"/>
          </p:nvPr>
        </p:nvSpPr>
        <p:spPr/>
        <p:txBody>
          <a:bodyPr/>
          <a:lstStyle/>
          <a:p>
            <a:fld id="{F414A6AE-5A9F-4B07-971E-08B5B51EBB0F}" type="slidenum">
              <a:rPr lang="en-US" smtClean="0"/>
              <a:t>13</a:t>
            </a:fld>
            <a:endParaRPr lang="en-US" dirty="0"/>
          </a:p>
        </p:txBody>
      </p:sp>
    </p:spTree>
    <p:extLst>
      <p:ext uri="{BB962C8B-B14F-4D97-AF65-F5344CB8AC3E}">
        <p14:creationId xmlns:p14="http://schemas.microsoft.com/office/powerpoint/2010/main" val="1380783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001000" cy="914400"/>
          </a:xfrm>
        </p:spPr>
        <p:txBody>
          <a:bodyPr>
            <a:normAutofit fontScale="90000"/>
          </a:bodyPr>
          <a:lstStyle/>
          <a:p>
            <a:r>
              <a:rPr lang="en-US" sz="2800" b="1" dirty="0">
                <a:solidFill>
                  <a:srgbClr val="FF0000"/>
                </a:solidFill>
              </a:rPr>
              <a:t>DIVERSION PROGRAMMES-International </a:t>
            </a:r>
            <a:r>
              <a:rPr lang="en-US" sz="2800" b="1" dirty="0" smtClean="0">
                <a:solidFill>
                  <a:srgbClr val="FF0000"/>
                </a:solidFill>
              </a:rPr>
              <a:t>Perspectives</a:t>
            </a:r>
            <a:endParaRPr lang="en-US" sz="2800" dirty="0"/>
          </a:p>
        </p:txBody>
      </p:sp>
      <p:sp>
        <p:nvSpPr>
          <p:cNvPr id="3" name="Content Placeholder 2"/>
          <p:cNvSpPr>
            <a:spLocks noGrp="1"/>
          </p:cNvSpPr>
          <p:nvPr>
            <p:ph idx="1"/>
          </p:nvPr>
        </p:nvSpPr>
        <p:spPr>
          <a:xfrm>
            <a:off x="228600" y="381000"/>
            <a:ext cx="8915400" cy="6324600"/>
          </a:xfrm>
        </p:spPr>
        <p:txBody>
          <a:bodyPr>
            <a:normAutofit fontScale="25000" lnSpcReduction="20000"/>
          </a:bodyPr>
          <a:lstStyle/>
          <a:p>
            <a:pPr marL="0" indent="0">
              <a:buNone/>
            </a:pPr>
            <a:r>
              <a:rPr lang="en-US" sz="11200" b="1" dirty="0" err="1" smtClean="0">
                <a:solidFill>
                  <a:srgbClr val="00B050"/>
                </a:solidFill>
              </a:rPr>
              <a:t>Eg.CBT</a:t>
            </a:r>
            <a:r>
              <a:rPr lang="en-US" sz="11200" b="1" dirty="0" smtClean="0">
                <a:solidFill>
                  <a:srgbClr val="00B050"/>
                </a:solidFill>
              </a:rPr>
              <a:t> </a:t>
            </a:r>
            <a:r>
              <a:rPr lang="en-US" sz="11200" b="1" dirty="0" err="1" smtClean="0">
                <a:solidFill>
                  <a:srgbClr val="00B050"/>
                </a:solidFill>
              </a:rPr>
              <a:t>programme</a:t>
            </a:r>
            <a:r>
              <a:rPr lang="en-US" sz="11200" b="1" dirty="0" smtClean="0">
                <a:solidFill>
                  <a:srgbClr val="00B050"/>
                </a:solidFill>
              </a:rPr>
              <a:t>: Aggression Replacement Training-ART </a:t>
            </a:r>
          </a:p>
          <a:p>
            <a:r>
              <a:rPr lang="en-US" sz="11200" dirty="0" smtClean="0"/>
              <a:t>An intervention for aggressive adolescents and children consistent with the restorative practice framework.</a:t>
            </a:r>
          </a:p>
          <a:p>
            <a:r>
              <a:rPr lang="en-US" sz="11200" dirty="0" smtClean="0"/>
              <a:t>Studies have shown its efficacy with skill learning, anger control and reducing recidivism. 3 components:</a:t>
            </a:r>
          </a:p>
          <a:p>
            <a:pPr marL="0" indent="0">
              <a:buNone/>
            </a:pPr>
            <a:r>
              <a:rPr lang="en-US" sz="11200" dirty="0" smtClean="0"/>
              <a:t> 1. </a:t>
            </a:r>
            <a:r>
              <a:rPr lang="en-US" sz="11200" b="1" dirty="0" err="1" smtClean="0">
                <a:solidFill>
                  <a:srgbClr val="0070C0"/>
                </a:solidFill>
              </a:rPr>
              <a:t>SkillStreaming</a:t>
            </a:r>
            <a:r>
              <a:rPr lang="en-US" sz="11200" b="1" dirty="0" smtClean="0">
                <a:solidFill>
                  <a:srgbClr val="0070C0"/>
                </a:solidFill>
              </a:rPr>
              <a:t> (</a:t>
            </a:r>
            <a:r>
              <a:rPr lang="en-US" sz="11200" b="1" dirty="0" err="1" smtClean="0">
                <a:solidFill>
                  <a:srgbClr val="0070C0"/>
                </a:solidFill>
              </a:rPr>
              <a:t>behavioural</a:t>
            </a:r>
            <a:r>
              <a:rPr lang="en-US" sz="11200" b="1" dirty="0" smtClean="0">
                <a:solidFill>
                  <a:srgbClr val="0070C0"/>
                </a:solidFill>
              </a:rPr>
              <a:t> component)-</a:t>
            </a:r>
            <a:r>
              <a:rPr lang="en-US" sz="11200" dirty="0" smtClean="0"/>
              <a:t>social skills training- a curriculum of </a:t>
            </a:r>
            <a:r>
              <a:rPr lang="en-US" sz="11200" dirty="0" err="1" smtClean="0"/>
              <a:t>prosocial</a:t>
            </a:r>
            <a:r>
              <a:rPr lang="en-US" sz="11200" dirty="0" smtClean="0"/>
              <a:t>, interpersonal skills- what to do instead of aggression, dealing with anger -provoking events.</a:t>
            </a:r>
          </a:p>
          <a:p>
            <a:pPr marL="0" indent="0">
              <a:buNone/>
            </a:pPr>
            <a:r>
              <a:rPr lang="en-US" sz="11200" dirty="0" smtClean="0"/>
              <a:t>2. </a:t>
            </a:r>
            <a:r>
              <a:rPr lang="en-US" sz="11200" b="1" dirty="0" smtClean="0">
                <a:solidFill>
                  <a:srgbClr val="0070C0"/>
                </a:solidFill>
              </a:rPr>
              <a:t>Anger Control Training (affective component)- </a:t>
            </a:r>
            <a:r>
              <a:rPr lang="en-US" sz="11200" dirty="0" smtClean="0"/>
              <a:t>teaches youth what not to do if provoked- teaches self control competencies.</a:t>
            </a:r>
          </a:p>
          <a:p>
            <a:pPr marL="0" indent="0">
              <a:buNone/>
            </a:pPr>
            <a:r>
              <a:rPr lang="en-US" sz="11200" b="1" dirty="0" smtClean="0"/>
              <a:t>3</a:t>
            </a:r>
            <a:r>
              <a:rPr lang="en-US" sz="11200" b="1" dirty="0" smtClean="0">
                <a:solidFill>
                  <a:srgbClr val="0070C0"/>
                </a:solidFill>
              </a:rPr>
              <a:t>. Moral </a:t>
            </a:r>
            <a:r>
              <a:rPr lang="en-US" sz="11200" b="1" dirty="0" err="1" smtClean="0">
                <a:solidFill>
                  <a:srgbClr val="0070C0"/>
                </a:solidFill>
              </a:rPr>
              <a:t>responsibilty</a:t>
            </a:r>
            <a:r>
              <a:rPr lang="en-US" sz="11200" b="1" dirty="0" smtClean="0">
                <a:solidFill>
                  <a:srgbClr val="0070C0"/>
                </a:solidFill>
              </a:rPr>
              <a:t> training (cognitive component) </a:t>
            </a:r>
            <a:r>
              <a:rPr lang="en-US" sz="11200" dirty="0" smtClean="0"/>
              <a:t>-promotes values that respect the rights of others, raise level of sense of fairness, justice, help youths want to use the interpersonal and anger management skills taught</a:t>
            </a:r>
            <a:endParaRPr lang="en-US" sz="3600" b="1" dirty="0"/>
          </a:p>
          <a:p>
            <a:pPr marL="0" indent="0">
              <a:buNone/>
            </a:pPr>
            <a:r>
              <a:rPr lang="en-US" sz="4400" b="1" dirty="0" smtClean="0"/>
              <a:t>International Institute for Restorative Practices</a:t>
            </a:r>
          </a:p>
          <a:p>
            <a:pPr marL="0" indent="0">
              <a:buNone/>
            </a:pPr>
            <a:r>
              <a:rPr lang="en-US" sz="4400" dirty="0" smtClean="0"/>
              <a:t>10 –week, 30 hour intervention </a:t>
            </a:r>
            <a:r>
              <a:rPr lang="en-US" sz="4400" dirty="0" err="1" smtClean="0"/>
              <a:t>programme</a:t>
            </a:r>
            <a:r>
              <a:rPr lang="en-US" sz="4400" dirty="0" smtClean="0"/>
              <a:t> administered to groups of 8 – 12 youths  three  times per week</a:t>
            </a:r>
          </a:p>
          <a:p>
            <a:endParaRPr lang="en-US" sz="4400" dirty="0"/>
          </a:p>
        </p:txBody>
      </p:sp>
      <p:sp>
        <p:nvSpPr>
          <p:cNvPr id="4" name="Slide Number Placeholder 3"/>
          <p:cNvSpPr>
            <a:spLocks noGrp="1"/>
          </p:cNvSpPr>
          <p:nvPr>
            <p:ph type="sldNum" sz="quarter" idx="12"/>
          </p:nvPr>
        </p:nvSpPr>
        <p:spPr/>
        <p:txBody>
          <a:bodyPr/>
          <a:lstStyle/>
          <a:p>
            <a:fld id="{F414A6AE-5A9F-4B07-971E-08B5B51EBB0F}" type="slidenum">
              <a:rPr lang="en-US" smtClean="0"/>
              <a:t>14</a:t>
            </a:fld>
            <a:endParaRPr lang="en-US"/>
          </a:p>
        </p:txBody>
      </p:sp>
    </p:spTree>
    <p:extLst>
      <p:ext uri="{BB962C8B-B14F-4D97-AF65-F5344CB8AC3E}">
        <p14:creationId xmlns:p14="http://schemas.microsoft.com/office/powerpoint/2010/main" val="15978908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solidFill>
                  <a:srgbClr val="FF0000"/>
                </a:solidFill>
              </a:rPr>
              <a:t>DIVERSION</a:t>
            </a:r>
            <a:endParaRPr lang="en-US" b="1" dirty="0">
              <a:solidFill>
                <a:srgbClr val="FF0000"/>
              </a:solidFill>
            </a:endParaRPr>
          </a:p>
        </p:txBody>
      </p:sp>
      <p:sp>
        <p:nvSpPr>
          <p:cNvPr id="3" name="Content Placeholder 2"/>
          <p:cNvSpPr>
            <a:spLocks noGrp="1"/>
          </p:cNvSpPr>
          <p:nvPr>
            <p:ph idx="1"/>
          </p:nvPr>
        </p:nvSpPr>
        <p:spPr>
          <a:xfrm>
            <a:off x="533400" y="914400"/>
            <a:ext cx="7924800" cy="5211763"/>
          </a:xfrm>
        </p:spPr>
        <p:txBody>
          <a:bodyPr>
            <a:normAutofit lnSpcReduction="10000"/>
          </a:bodyPr>
          <a:lstStyle/>
          <a:p>
            <a:r>
              <a:rPr lang="en-US" b="1" dirty="0" smtClean="0">
                <a:solidFill>
                  <a:srgbClr val="00B050"/>
                </a:solidFill>
              </a:rPr>
              <a:t>Some concerns</a:t>
            </a:r>
          </a:p>
          <a:p>
            <a:r>
              <a:rPr lang="en-US" b="1" dirty="0" smtClean="0">
                <a:solidFill>
                  <a:srgbClr val="00B0F0"/>
                </a:solidFill>
              </a:rPr>
              <a:t>Net </a:t>
            </a:r>
            <a:r>
              <a:rPr lang="en-US" b="1" dirty="0">
                <a:solidFill>
                  <a:srgbClr val="00B0F0"/>
                </a:solidFill>
              </a:rPr>
              <a:t>widening </a:t>
            </a:r>
          </a:p>
          <a:p>
            <a:r>
              <a:rPr lang="en-US" dirty="0" smtClean="0"/>
              <a:t>Diversion </a:t>
            </a:r>
            <a:r>
              <a:rPr lang="en-US" dirty="0" err="1" smtClean="0"/>
              <a:t>programmes</a:t>
            </a:r>
            <a:r>
              <a:rPr lang="en-US" dirty="0" smtClean="0"/>
              <a:t> designed to divert youths from the judicial process might bring into the system youths who otherwise might not have entered the system because of paucity of evidence. </a:t>
            </a:r>
          </a:p>
          <a:p>
            <a:r>
              <a:rPr lang="en-US" b="1" dirty="0" smtClean="0">
                <a:solidFill>
                  <a:srgbClr val="00B0F0"/>
                </a:solidFill>
              </a:rPr>
              <a:t>Infringement of due process</a:t>
            </a:r>
            <a:endParaRPr lang="en-US" b="1" dirty="0">
              <a:solidFill>
                <a:srgbClr val="00B0F0"/>
              </a:solidFill>
            </a:endParaRPr>
          </a:p>
          <a:p>
            <a:r>
              <a:rPr lang="en-US" dirty="0" smtClean="0"/>
              <a:t>Right to silence / presumption of innocence at risk?</a:t>
            </a:r>
            <a:endParaRPr lang="en-US" dirty="0"/>
          </a:p>
        </p:txBody>
      </p:sp>
      <p:sp>
        <p:nvSpPr>
          <p:cNvPr id="4" name="Slide Number Placeholder 3"/>
          <p:cNvSpPr>
            <a:spLocks noGrp="1"/>
          </p:cNvSpPr>
          <p:nvPr>
            <p:ph type="sldNum" sz="quarter" idx="12"/>
          </p:nvPr>
        </p:nvSpPr>
        <p:spPr/>
        <p:txBody>
          <a:bodyPr/>
          <a:lstStyle/>
          <a:p>
            <a:fld id="{F414A6AE-5A9F-4B07-971E-08B5B51EBB0F}" type="slidenum">
              <a:rPr lang="en-US" smtClean="0"/>
              <a:t>15</a:t>
            </a:fld>
            <a:endParaRPr lang="en-US"/>
          </a:p>
        </p:txBody>
      </p:sp>
    </p:spTree>
    <p:extLst>
      <p:ext uri="{BB962C8B-B14F-4D97-AF65-F5344CB8AC3E}">
        <p14:creationId xmlns:p14="http://schemas.microsoft.com/office/powerpoint/2010/main" val="67677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8077200" cy="609600"/>
          </a:xfrm>
        </p:spPr>
        <p:txBody>
          <a:bodyPr>
            <a:normAutofit fontScale="90000"/>
          </a:bodyPr>
          <a:lstStyle/>
          <a:p>
            <a:r>
              <a:rPr lang="en-US" dirty="0">
                <a:solidFill>
                  <a:srgbClr val="FF0000"/>
                </a:solidFill>
              </a:rPr>
              <a:t>D</a:t>
            </a:r>
            <a:r>
              <a:rPr lang="en-US" dirty="0" smtClean="0">
                <a:solidFill>
                  <a:srgbClr val="FF0000"/>
                </a:solidFill>
              </a:rPr>
              <a:t>iversion</a:t>
            </a:r>
            <a:endParaRPr lang="en-US" dirty="0">
              <a:solidFill>
                <a:srgbClr val="FF0000"/>
              </a:solidFill>
            </a:endParaRPr>
          </a:p>
        </p:txBody>
      </p:sp>
      <p:sp>
        <p:nvSpPr>
          <p:cNvPr id="3" name="Content Placeholder 2"/>
          <p:cNvSpPr>
            <a:spLocks noGrp="1"/>
          </p:cNvSpPr>
          <p:nvPr>
            <p:ph idx="1"/>
          </p:nvPr>
        </p:nvSpPr>
        <p:spPr>
          <a:xfrm>
            <a:off x="228600" y="533400"/>
            <a:ext cx="8610600" cy="6172200"/>
          </a:xfrm>
        </p:spPr>
        <p:txBody>
          <a:bodyPr>
            <a:noAutofit/>
          </a:bodyPr>
          <a:lstStyle/>
          <a:p>
            <a:pPr marL="0" indent="0">
              <a:buNone/>
            </a:pPr>
            <a:r>
              <a:rPr lang="en-US" sz="2800" b="1" dirty="0" smtClean="0">
                <a:solidFill>
                  <a:srgbClr val="00B050"/>
                </a:solidFill>
              </a:rPr>
              <a:t>Definition</a:t>
            </a:r>
          </a:p>
          <a:p>
            <a:r>
              <a:rPr lang="en-US" sz="2800" dirty="0" smtClean="0"/>
              <a:t>Removal of a juvenile offender from formal juvenile justice proceedings </a:t>
            </a:r>
            <a:r>
              <a:rPr lang="en-US" sz="2800" dirty="0"/>
              <a:t> </a:t>
            </a:r>
            <a:r>
              <a:rPr lang="en-US" sz="2800" dirty="0" smtClean="0"/>
              <a:t>and directing  him/her towards community support, both formal and informal by police, prosecution, or other agency e.g. court.</a:t>
            </a:r>
            <a:r>
              <a:rPr lang="en-US" sz="2800" b="1" dirty="0" smtClean="0">
                <a:solidFill>
                  <a:srgbClr val="FF0000"/>
                </a:solidFill>
              </a:rPr>
              <a:t> </a:t>
            </a:r>
          </a:p>
          <a:p>
            <a:pPr marL="0" indent="0">
              <a:buNone/>
            </a:pPr>
            <a:r>
              <a:rPr lang="en-US" sz="2800" b="1" dirty="0">
                <a:solidFill>
                  <a:srgbClr val="FF0000"/>
                </a:solidFill>
              </a:rPr>
              <a:t> </a:t>
            </a:r>
            <a:r>
              <a:rPr lang="en-US" sz="2800" b="1" dirty="0" smtClean="0">
                <a:solidFill>
                  <a:srgbClr val="FF0000"/>
                </a:solidFill>
              </a:rPr>
              <a:t>See Rule 11(2) Beijing Rules</a:t>
            </a:r>
            <a:endParaRPr lang="en-US" sz="2800" dirty="0" smtClean="0"/>
          </a:p>
          <a:p>
            <a:r>
              <a:rPr lang="en-US" sz="2800" dirty="0" smtClean="0"/>
              <a:t>Measures for dealing with children alleged as, accused of, or recognized as having infringed the penal law without resorting to judicial proceedings, providing human rights and legal safeguards are fully respected.</a:t>
            </a:r>
            <a:r>
              <a:rPr lang="en-US" sz="2800" b="1" dirty="0" smtClean="0">
                <a:solidFill>
                  <a:srgbClr val="FF0000"/>
                </a:solidFill>
              </a:rPr>
              <a:t> </a:t>
            </a:r>
          </a:p>
          <a:p>
            <a:r>
              <a:rPr lang="en-US" sz="2800" b="1" dirty="0" smtClean="0">
                <a:solidFill>
                  <a:srgbClr val="FF0000"/>
                </a:solidFill>
              </a:rPr>
              <a:t>Article 40(3) (b) Convention on the Rights of the Child.</a:t>
            </a:r>
            <a:endParaRPr lang="en-US" sz="2800" dirty="0"/>
          </a:p>
          <a:p>
            <a:pPr marL="0" indent="0">
              <a:buNone/>
            </a:pPr>
            <a:r>
              <a:rPr lang="en-US" sz="2800" b="1" dirty="0" smtClean="0">
                <a:solidFill>
                  <a:srgbClr val="00B050"/>
                </a:solidFill>
              </a:rPr>
              <a:t>When?  </a:t>
            </a:r>
            <a:r>
              <a:rPr lang="en-US" sz="2800" dirty="0" smtClean="0"/>
              <a:t>At any stage of  the juvenile justice process.</a:t>
            </a:r>
          </a:p>
          <a:p>
            <a:pPr marL="0" indent="0">
              <a:buNone/>
            </a:pPr>
            <a:r>
              <a:rPr lang="en-US" sz="2800" b="1" dirty="0" smtClean="0">
                <a:solidFill>
                  <a:srgbClr val="00B050"/>
                </a:solidFill>
              </a:rPr>
              <a:t>In what type of case? </a:t>
            </a:r>
            <a:r>
              <a:rPr lang="en-US" sz="2800" dirty="0" smtClean="0"/>
              <a:t>Petty or serious offences.</a:t>
            </a:r>
            <a:endParaRPr lang="en-US" sz="2800" dirty="0"/>
          </a:p>
        </p:txBody>
      </p:sp>
      <p:sp>
        <p:nvSpPr>
          <p:cNvPr id="4" name="Slide Number Placeholder 3"/>
          <p:cNvSpPr>
            <a:spLocks noGrp="1"/>
          </p:cNvSpPr>
          <p:nvPr>
            <p:ph type="sldNum" sz="quarter" idx="12"/>
          </p:nvPr>
        </p:nvSpPr>
        <p:spPr/>
        <p:txBody>
          <a:bodyPr/>
          <a:lstStyle/>
          <a:p>
            <a:fld id="{F414A6AE-5A9F-4B07-971E-08B5B51EBB0F}" type="slidenum">
              <a:rPr lang="en-US" smtClean="0"/>
              <a:t>2</a:t>
            </a:fld>
            <a:endParaRPr lang="en-US"/>
          </a:p>
        </p:txBody>
      </p:sp>
    </p:spTree>
    <p:extLst>
      <p:ext uri="{BB962C8B-B14F-4D97-AF65-F5344CB8AC3E}">
        <p14:creationId xmlns:p14="http://schemas.microsoft.com/office/powerpoint/2010/main" val="2446088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334962"/>
          </a:xfrm>
        </p:spPr>
        <p:txBody>
          <a:bodyPr>
            <a:normAutofit fontScale="90000"/>
          </a:bodyPr>
          <a:lstStyle/>
          <a:p>
            <a:r>
              <a:rPr lang="en-US" b="1" dirty="0" smtClean="0">
                <a:solidFill>
                  <a:srgbClr val="FF0000"/>
                </a:solidFill>
              </a:rPr>
              <a:t>Diversion</a:t>
            </a:r>
            <a:endParaRPr lang="en-US" b="1" dirty="0"/>
          </a:p>
        </p:txBody>
      </p:sp>
      <p:sp>
        <p:nvSpPr>
          <p:cNvPr id="3" name="Content Placeholder 2"/>
          <p:cNvSpPr>
            <a:spLocks noGrp="1"/>
          </p:cNvSpPr>
          <p:nvPr>
            <p:ph idx="1"/>
          </p:nvPr>
        </p:nvSpPr>
        <p:spPr>
          <a:xfrm>
            <a:off x="304800" y="685800"/>
            <a:ext cx="8686800" cy="5715000"/>
          </a:xfrm>
        </p:spPr>
        <p:txBody>
          <a:bodyPr>
            <a:normAutofit fontScale="92500" lnSpcReduction="10000"/>
          </a:bodyPr>
          <a:lstStyle/>
          <a:p>
            <a:pPr marL="0" indent="0">
              <a:buNone/>
            </a:pPr>
            <a:r>
              <a:rPr lang="en-US" sz="3500" b="1" dirty="0" smtClean="0">
                <a:solidFill>
                  <a:srgbClr val="00B050"/>
                </a:solidFill>
              </a:rPr>
              <a:t>Guiding Principles</a:t>
            </a:r>
            <a:r>
              <a:rPr lang="en-US" b="1" dirty="0" smtClean="0">
                <a:solidFill>
                  <a:srgbClr val="00B050"/>
                </a:solidFill>
              </a:rPr>
              <a:t> </a:t>
            </a:r>
            <a:r>
              <a:rPr lang="en-US" dirty="0"/>
              <a:t> </a:t>
            </a:r>
            <a:r>
              <a:rPr lang="en-US" b="1" dirty="0" smtClean="0">
                <a:solidFill>
                  <a:schemeClr val="tx2"/>
                </a:solidFill>
              </a:rPr>
              <a:t>(CRC General Comment No 10)</a:t>
            </a:r>
            <a:endParaRPr lang="en-US" b="1" dirty="0">
              <a:solidFill>
                <a:schemeClr val="tx2"/>
              </a:solidFill>
            </a:endParaRPr>
          </a:p>
          <a:p>
            <a:r>
              <a:rPr lang="en-US" dirty="0" smtClean="0"/>
              <a:t>Human rights, legal safeguards must be respected, protected.</a:t>
            </a:r>
          </a:p>
          <a:p>
            <a:r>
              <a:rPr lang="en-US" dirty="0" smtClean="0"/>
              <a:t>Admission of responsibility/finding of guilt.</a:t>
            </a:r>
          </a:p>
          <a:p>
            <a:r>
              <a:rPr lang="en-US" dirty="0" smtClean="0"/>
              <a:t>No pressure must be applied.</a:t>
            </a:r>
          </a:p>
          <a:p>
            <a:r>
              <a:rPr lang="en-US" dirty="0" smtClean="0"/>
              <a:t>Free and voluntary consent to be given in writing by child, parent/guardian.</a:t>
            </a:r>
          </a:p>
          <a:p>
            <a:r>
              <a:rPr lang="en-US" dirty="0" smtClean="0"/>
              <a:t>Law/policy empowering police, prosecutor to divert.</a:t>
            </a:r>
          </a:p>
          <a:p>
            <a:r>
              <a:rPr lang="en-US" dirty="0" smtClean="0"/>
              <a:t>Availability of legal advice/appropriate assistance.</a:t>
            </a:r>
          </a:p>
          <a:p>
            <a:r>
              <a:rPr lang="en-US" dirty="0" smtClean="0"/>
              <a:t>Opportunity for review</a:t>
            </a:r>
          </a:p>
          <a:p>
            <a:r>
              <a:rPr lang="en-US" dirty="0" smtClean="0"/>
              <a:t>Completion of diversion should bring end to case.</a:t>
            </a:r>
          </a:p>
          <a:p>
            <a:endParaRPr lang="en-US" dirty="0" smtClean="0"/>
          </a:p>
        </p:txBody>
      </p:sp>
      <p:sp>
        <p:nvSpPr>
          <p:cNvPr id="4" name="Slide Number Placeholder 3"/>
          <p:cNvSpPr>
            <a:spLocks noGrp="1"/>
          </p:cNvSpPr>
          <p:nvPr>
            <p:ph type="sldNum" sz="quarter" idx="12"/>
          </p:nvPr>
        </p:nvSpPr>
        <p:spPr/>
        <p:txBody>
          <a:bodyPr/>
          <a:lstStyle/>
          <a:p>
            <a:fld id="{F414A6AE-5A9F-4B07-971E-08B5B51EBB0F}" type="slidenum">
              <a:rPr lang="en-US" smtClean="0"/>
              <a:t>3</a:t>
            </a:fld>
            <a:endParaRPr lang="en-US"/>
          </a:p>
        </p:txBody>
      </p:sp>
    </p:spTree>
    <p:extLst>
      <p:ext uri="{BB962C8B-B14F-4D97-AF65-F5344CB8AC3E}">
        <p14:creationId xmlns:p14="http://schemas.microsoft.com/office/powerpoint/2010/main" val="38049923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8077200" cy="639762"/>
          </a:xfrm>
        </p:spPr>
        <p:txBody>
          <a:bodyPr>
            <a:normAutofit fontScale="90000"/>
          </a:bodyPr>
          <a:lstStyle/>
          <a:p>
            <a:r>
              <a:rPr lang="en-US" b="1" dirty="0">
                <a:solidFill>
                  <a:srgbClr val="FF0000"/>
                </a:solidFill>
              </a:rPr>
              <a:t>Diversion</a:t>
            </a:r>
            <a:endParaRPr lang="en-US" dirty="0"/>
          </a:p>
        </p:txBody>
      </p:sp>
      <p:sp>
        <p:nvSpPr>
          <p:cNvPr id="3" name="Content Placeholder 2"/>
          <p:cNvSpPr>
            <a:spLocks noGrp="1"/>
          </p:cNvSpPr>
          <p:nvPr>
            <p:ph idx="1"/>
          </p:nvPr>
        </p:nvSpPr>
        <p:spPr>
          <a:xfrm>
            <a:off x="457200" y="838200"/>
            <a:ext cx="8229600" cy="4906963"/>
          </a:xfrm>
        </p:spPr>
        <p:txBody>
          <a:bodyPr/>
          <a:lstStyle/>
          <a:p>
            <a:r>
              <a:rPr lang="en-US" b="1" dirty="0">
                <a:solidFill>
                  <a:srgbClr val="00B050"/>
                </a:solidFill>
              </a:rPr>
              <a:t>Guiding </a:t>
            </a:r>
            <a:r>
              <a:rPr lang="en-US" b="1" dirty="0" smtClean="0">
                <a:solidFill>
                  <a:srgbClr val="00B050"/>
                </a:solidFill>
              </a:rPr>
              <a:t>Principles: See also-</a:t>
            </a:r>
          </a:p>
          <a:p>
            <a:r>
              <a:rPr lang="en-US" b="1" dirty="0" smtClean="0">
                <a:solidFill>
                  <a:srgbClr val="0070C0"/>
                </a:solidFill>
              </a:rPr>
              <a:t>Guidelines for Action on Children in the Juvenile Justice System: Action 15</a:t>
            </a:r>
            <a:endParaRPr lang="en-US" b="1" dirty="0">
              <a:solidFill>
                <a:srgbClr val="0070C0"/>
              </a:solidFill>
            </a:endParaRPr>
          </a:p>
          <a:p>
            <a:r>
              <a:rPr lang="en-US" dirty="0" smtClean="0"/>
              <a:t>Appropriate steps should be taken to make available a broad range of alternative measures at pre-arrest, pre-trial, trial and post -trial .</a:t>
            </a:r>
            <a:endParaRPr lang="en-US" dirty="0"/>
          </a:p>
        </p:txBody>
      </p:sp>
      <p:sp>
        <p:nvSpPr>
          <p:cNvPr id="4" name="Slide Number Placeholder 3"/>
          <p:cNvSpPr>
            <a:spLocks noGrp="1"/>
          </p:cNvSpPr>
          <p:nvPr>
            <p:ph type="sldNum" sz="quarter" idx="12"/>
          </p:nvPr>
        </p:nvSpPr>
        <p:spPr/>
        <p:txBody>
          <a:bodyPr/>
          <a:lstStyle/>
          <a:p>
            <a:fld id="{F414A6AE-5A9F-4B07-971E-08B5B51EBB0F}" type="slidenum">
              <a:rPr lang="en-US" smtClean="0"/>
              <a:t>4</a:t>
            </a:fld>
            <a:endParaRPr lang="en-US"/>
          </a:p>
        </p:txBody>
      </p:sp>
    </p:spTree>
    <p:extLst>
      <p:ext uri="{BB962C8B-B14F-4D97-AF65-F5344CB8AC3E}">
        <p14:creationId xmlns:p14="http://schemas.microsoft.com/office/powerpoint/2010/main" val="2224325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533400"/>
          </a:xfrm>
        </p:spPr>
        <p:txBody>
          <a:bodyPr>
            <a:normAutofit fontScale="90000"/>
          </a:bodyPr>
          <a:lstStyle/>
          <a:p>
            <a:r>
              <a:rPr lang="en-US" b="1" dirty="0" smtClean="0">
                <a:solidFill>
                  <a:srgbClr val="FF0000"/>
                </a:solidFill>
              </a:rPr>
              <a:t>IMPORTANCE OF DIVERSION</a:t>
            </a:r>
            <a:endParaRPr lang="en-US" b="1" dirty="0">
              <a:solidFill>
                <a:srgbClr val="FF0000"/>
              </a:solidFill>
            </a:endParaRPr>
          </a:p>
        </p:txBody>
      </p:sp>
      <p:sp>
        <p:nvSpPr>
          <p:cNvPr id="3" name="Content Placeholder 2"/>
          <p:cNvSpPr>
            <a:spLocks noGrp="1"/>
          </p:cNvSpPr>
          <p:nvPr>
            <p:ph idx="1"/>
          </p:nvPr>
        </p:nvSpPr>
        <p:spPr>
          <a:xfrm>
            <a:off x="76200" y="914400"/>
            <a:ext cx="8610600" cy="5410200"/>
          </a:xfrm>
        </p:spPr>
        <p:txBody>
          <a:bodyPr>
            <a:normAutofit/>
          </a:bodyPr>
          <a:lstStyle/>
          <a:p>
            <a:r>
              <a:rPr lang="en-US" b="1" dirty="0" smtClean="0">
                <a:solidFill>
                  <a:srgbClr val="00B050"/>
                </a:solidFill>
              </a:rPr>
              <a:t>Why use diversion?</a:t>
            </a:r>
          </a:p>
          <a:p>
            <a:r>
              <a:rPr lang="en-US" dirty="0" smtClean="0"/>
              <a:t>Avoids stigmatization of child, social isolation, </a:t>
            </a:r>
          </a:p>
          <a:p>
            <a:pPr marL="0" indent="0">
              <a:buNone/>
            </a:pPr>
            <a:r>
              <a:rPr lang="en-US" dirty="0" smtClean="0"/>
              <a:t>     negative publicity, </a:t>
            </a:r>
          </a:p>
          <a:p>
            <a:r>
              <a:rPr lang="en-US" dirty="0" smtClean="0"/>
              <a:t>Aids reintegration</a:t>
            </a:r>
          </a:p>
          <a:p>
            <a:r>
              <a:rPr lang="en-US" dirty="0" smtClean="0"/>
              <a:t> Frees the court of a number of cases</a:t>
            </a:r>
          </a:p>
          <a:p>
            <a:r>
              <a:rPr lang="en-US" dirty="0" smtClean="0"/>
              <a:t>Can address problematic </a:t>
            </a:r>
            <a:r>
              <a:rPr lang="en-US" dirty="0" err="1" smtClean="0"/>
              <a:t>behaviour</a:t>
            </a:r>
            <a:r>
              <a:rPr lang="en-US" dirty="0" smtClean="0"/>
              <a:t> and avoid its escalating into more serious problems</a:t>
            </a:r>
          </a:p>
          <a:p>
            <a:r>
              <a:rPr lang="en-US" dirty="0" smtClean="0"/>
              <a:t>Can provide an avenue for a more appropriate response to wrong-doing.</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F414A6AE-5A9F-4B07-971E-08B5B51EBB0F}" type="slidenum">
              <a:rPr lang="en-US" smtClean="0"/>
              <a:t>5</a:t>
            </a:fld>
            <a:endParaRPr lang="en-US"/>
          </a:p>
        </p:txBody>
      </p:sp>
    </p:spTree>
    <p:extLst>
      <p:ext uri="{BB962C8B-B14F-4D97-AF65-F5344CB8AC3E}">
        <p14:creationId xmlns:p14="http://schemas.microsoft.com/office/powerpoint/2010/main" val="6339762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685800"/>
          </a:xfrm>
        </p:spPr>
        <p:txBody>
          <a:bodyPr>
            <a:normAutofit fontScale="90000"/>
          </a:bodyPr>
          <a:lstStyle/>
          <a:p>
            <a:r>
              <a:rPr lang="en-US" b="1" dirty="0" smtClean="0">
                <a:solidFill>
                  <a:srgbClr val="FF0000"/>
                </a:solidFill>
              </a:rPr>
              <a:t>DIVERSION PROGRAMMES</a:t>
            </a:r>
            <a:endParaRPr lang="en-US" b="1" dirty="0">
              <a:solidFill>
                <a:srgbClr val="FF0000"/>
              </a:solidFill>
            </a:endParaRPr>
          </a:p>
        </p:txBody>
      </p:sp>
      <p:sp>
        <p:nvSpPr>
          <p:cNvPr id="3" name="Content Placeholder 2"/>
          <p:cNvSpPr>
            <a:spLocks noGrp="1"/>
          </p:cNvSpPr>
          <p:nvPr>
            <p:ph idx="1"/>
          </p:nvPr>
        </p:nvSpPr>
        <p:spPr>
          <a:xfrm>
            <a:off x="381000" y="762000"/>
            <a:ext cx="8534400" cy="5867400"/>
          </a:xfrm>
        </p:spPr>
        <p:txBody>
          <a:bodyPr>
            <a:normAutofit fontScale="92500" lnSpcReduction="10000"/>
          </a:bodyPr>
          <a:lstStyle/>
          <a:p>
            <a:r>
              <a:rPr lang="en-US" b="1" dirty="0" smtClean="0">
                <a:solidFill>
                  <a:srgbClr val="00B050"/>
                </a:solidFill>
              </a:rPr>
              <a:t>REGIONAL/ INTERNATIONAL PERSPECTIVES</a:t>
            </a:r>
          </a:p>
          <a:p>
            <a:r>
              <a:rPr lang="en-US" b="1" dirty="0" smtClean="0">
                <a:solidFill>
                  <a:srgbClr val="0070C0"/>
                </a:solidFill>
              </a:rPr>
              <a:t>Informal, unstructured; formal/structured</a:t>
            </a:r>
          </a:p>
          <a:p>
            <a:r>
              <a:rPr lang="en-US" dirty="0" smtClean="0"/>
              <a:t>Warning, caution( police) </a:t>
            </a:r>
          </a:p>
          <a:p>
            <a:r>
              <a:rPr lang="en-US" dirty="0" smtClean="0"/>
              <a:t>penal warning ( court) reprimand and discharge</a:t>
            </a:r>
          </a:p>
          <a:p>
            <a:r>
              <a:rPr lang="en-US" dirty="0" smtClean="0"/>
              <a:t>Care, guidance, supervision, probation, foster care</a:t>
            </a:r>
          </a:p>
          <a:p>
            <a:r>
              <a:rPr lang="en-US" dirty="0" err="1" smtClean="0"/>
              <a:t>Counselling</a:t>
            </a:r>
            <a:r>
              <a:rPr lang="en-US" dirty="0" smtClean="0"/>
              <a:t>, family intervention </a:t>
            </a:r>
            <a:r>
              <a:rPr lang="en-US" dirty="0" err="1" smtClean="0"/>
              <a:t>programmes</a:t>
            </a:r>
            <a:endParaRPr lang="en-US" dirty="0" smtClean="0"/>
          </a:p>
          <a:p>
            <a:r>
              <a:rPr lang="en-US" dirty="0"/>
              <a:t>Compensation, restitution, confiscation of property</a:t>
            </a:r>
          </a:p>
          <a:p>
            <a:r>
              <a:rPr lang="en-US" dirty="0"/>
              <a:t>Conditional </a:t>
            </a:r>
            <a:r>
              <a:rPr lang="en-US" dirty="0" smtClean="0"/>
              <a:t>discharge</a:t>
            </a:r>
          </a:p>
          <a:p>
            <a:r>
              <a:rPr lang="en-US" dirty="0" smtClean="0"/>
              <a:t>Educational and vocational training </a:t>
            </a:r>
            <a:r>
              <a:rPr lang="en-US" dirty="0" err="1" smtClean="0"/>
              <a:t>programmes</a:t>
            </a:r>
            <a:endParaRPr lang="en-US" dirty="0" smtClean="0"/>
          </a:p>
          <a:p>
            <a:r>
              <a:rPr lang="en-US" dirty="0" smtClean="0"/>
              <a:t>Community service </a:t>
            </a:r>
          </a:p>
          <a:p>
            <a:r>
              <a:rPr lang="en-US" dirty="0" smtClean="0"/>
              <a:t>Mediation</a:t>
            </a:r>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F414A6AE-5A9F-4B07-971E-08B5B51EBB0F}" type="slidenum">
              <a:rPr lang="en-US" smtClean="0"/>
              <a:t>6</a:t>
            </a:fld>
            <a:endParaRPr lang="en-US"/>
          </a:p>
        </p:txBody>
      </p:sp>
    </p:spTree>
    <p:extLst>
      <p:ext uri="{BB962C8B-B14F-4D97-AF65-F5344CB8AC3E}">
        <p14:creationId xmlns:p14="http://schemas.microsoft.com/office/powerpoint/2010/main" val="2603604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639762"/>
          </a:xfrm>
        </p:spPr>
        <p:txBody>
          <a:bodyPr>
            <a:normAutofit fontScale="90000"/>
          </a:bodyPr>
          <a:lstStyle/>
          <a:p>
            <a:r>
              <a:rPr lang="en-US" b="1" dirty="0">
                <a:solidFill>
                  <a:srgbClr val="FF0000"/>
                </a:solidFill>
              </a:rPr>
              <a:t>DIVERSION PROGRAMMES</a:t>
            </a:r>
            <a:endParaRPr lang="en-US" dirty="0"/>
          </a:p>
        </p:txBody>
      </p:sp>
      <p:sp>
        <p:nvSpPr>
          <p:cNvPr id="3" name="Content Placeholder 2"/>
          <p:cNvSpPr>
            <a:spLocks noGrp="1"/>
          </p:cNvSpPr>
          <p:nvPr>
            <p:ph idx="1"/>
          </p:nvPr>
        </p:nvSpPr>
        <p:spPr>
          <a:xfrm>
            <a:off x="609600" y="990600"/>
            <a:ext cx="8305800" cy="5562600"/>
          </a:xfrm>
        </p:spPr>
        <p:txBody>
          <a:bodyPr>
            <a:normAutofit/>
          </a:bodyPr>
          <a:lstStyle/>
          <a:p>
            <a:r>
              <a:rPr lang="en-US" b="1" dirty="0">
                <a:solidFill>
                  <a:srgbClr val="00B050"/>
                </a:solidFill>
              </a:rPr>
              <a:t>REGIONAL/ INTERNATIONAL </a:t>
            </a:r>
            <a:r>
              <a:rPr lang="en-US" b="1" dirty="0" smtClean="0">
                <a:solidFill>
                  <a:srgbClr val="00B050"/>
                </a:solidFill>
              </a:rPr>
              <a:t>PERSPECTIVES</a:t>
            </a:r>
            <a:endParaRPr lang="en-US" dirty="0"/>
          </a:p>
          <a:p>
            <a:r>
              <a:rPr lang="en-US" dirty="0" smtClean="0"/>
              <a:t>Restorative justice (Australia, South Africa, North America)</a:t>
            </a:r>
            <a:endParaRPr lang="en-US" dirty="0"/>
          </a:p>
          <a:p>
            <a:r>
              <a:rPr lang="en-US" dirty="0"/>
              <a:t>Drug treatment </a:t>
            </a:r>
            <a:r>
              <a:rPr lang="en-US" dirty="0" err="1"/>
              <a:t>programmes</a:t>
            </a:r>
            <a:endParaRPr lang="en-US" dirty="0"/>
          </a:p>
          <a:p>
            <a:r>
              <a:rPr lang="en-US" dirty="0"/>
              <a:t>Mentoring </a:t>
            </a:r>
            <a:r>
              <a:rPr lang="en-US" dirty="0" err="1"/>
              <a:t>programmes</a:t>
            </a:r>
            <a:endParaRPr lang="en-US" dirty="0"/>
          </a:p>
          <a:p>
            <a:r>
              <a:rPr lang="en-US" dirty="0"/>
              <a:t>Day report </a:t>
            </a:r>
            <a:r>
              <a:rPr lang="en-US" dirty="0" err="1"/>
              <a:t>centres</a:t>
            </a:r>
            <a:r>
              <a:rPr lang="en-US" dirty="0"/>
              <a:t>,</a:t>
            </a:r>
          </a:p>
          <a:p>
            <a:r>
              <a:rPr lang="en-US" dirty="0"/>
              <a:t>Youth </a:t>
            </a:r>
            <a:r>
              <a:rPr lang="en-US" dirty="0" smtClean="0"/>
              <a:t>contracts</a:t>
            </a:r>
            <a:endParaRPr lang="en-US" dirty="0"/>
          </a:p>
          <a:p>
            <a:r>
              <a:rPr lang="en-US" dirty="0"/>
              <a:t>Community monitoring</a:t>
            </a:r>
          </a:p>
          <a:p>
            <a:r>
              <a:rPr lang="en-US" dirty="0" smtClean="0"/>
              <a:t>Other specialist </a:t>
            </a:r>
            <a:r>
              <a:rPr lang="en-US" dirty="0" err="1" smtClean="0"/>
              <a:t>programmes</a:t>
            </a:r>
            <a:endParaRPr lang="en-US" dirty="0"/>
          </a:p>
        </p:txBody>
      </p:sp>
      <p:sp>
        <p:nvSpPr>
          <p:cNvPr id="4" name="Slide Number Placeholder 3"/>
          <p:cNvSpPr>
            <a:spLocks noGrp="1"/>
          </p:cNvSpPr>
          <p:nvPr>
            <p:ph type="sldNum" sz="quarter" idx="12"/>
          </p:nvPr>
        </p:nvSpPr>
        <p:spPr/>
        <p:txBody>
          <a:bodyPr/>
          <a:lstStyle/>
          <a:p>
            <a:fld id="{F414A6AE-5A9F-4B07-971E-08B5B51EBB0F}" type="slidenum">
              <a:rPr lang="en-US" smtClean="0"/>
              <a:t>7</a:t>
            </a:fld>
            <a:endParaRPr lang="en-US"/>
          </a:p>
        </p:txBody>
      </p:sp>
    </p:spTree>
    <p:extLst>
      <p:ext uri="{BB962C8B-B14F-4D97-AF65-F5344CB8AC3E}">
        <p14:creationId xmlns:p14="http://schemas.microsoft.com/office/powerpoint/2010/main" val="4271204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305800" cy="609600"/>
          </a:xfrm>
        </p:spPr>
        <p:txBody>
          <a:bodyPr>
            <a:normAutofit/>
          </a:bodyPr>
          <a:lstStyle/>
          <a:p>
            <a:r>
              <a:rPr lang="en-US" sz="2800" b="1" dirty="0">
                <a:solidFill>
                  <a:srgbClr val="FF0000"/>
                </a:solidFill>
              </a:rPr>
              <a:t>DIVERSION </a:t>
            </a:r>
            <a:r>
              <a:rPr lang="en-US" sz="2800" b="1" dirty="0" smtClean="0">
                <a:solidFill>
                  <a:srgbClr val="FF0000"/>
                </a:solidFill>
              </a:rPr>
              <a:t>PROGRAMMES-International perspectives</a:t>
            </a:r>
            <a:endParaRPr lang="en-US" sz="2800" dirty="0"/>
          </a:p>
        </p:txBody>
      </p:sp>
      <p:sp>
        <p:nvSpPr>
          <p:cNvPr id="3" name="Content Placeholder 2"/>
          <p:cNvSpPr>
            <a:spLocks noGrp="1"/>
          </p:cNvSpPr>
          <p:nvPr>
            <p:ph idx="1"/>
          </p:nvPr>
        </p:nvSpPr>
        <p:spPr>
          <a:xfrm>
            <a:off x="228600" y="533400"/>
            <a:ext cx="8458200" cy="5867400"/>
          </a:xfrm>
        </p:spPr>
        <p:txBody>
          <a:bodyPr>
            <a:noAutofit/>
          </a:bodyPr>
          <a:lstStyle/>
          <a:p>
            <a:pPr marL="0" indent="0">
              <a:buNone/>
            </a:pPr>
            <a:r>
              <a:rPr lang="en-US" sz="2400" b="1" dirty="0" smtClean="0">
                <a:solidFill>
                  <a:srgbClr val="00B050"/>
                </a:solidFill>
              </a:rPr>
              <a:t>Juvenile Justice System Enhancement Strategy(JJSES)Penn. </a:t>
            </a:r>
          </a:p>
          <a:p>
            <a:pPr marL="0" indent="0">
              <a:buNone/>
            </a:pPr>
            <a:r>
              <a:rPr lang="en-US" sz="2500" b="1" dirty="0" smtClean="0"/>
              <a:t>Professionals-</a:t>
            </a:r>
            <a:r>
              <a:rPr lang="en-US" sz="2500" dirty="0" smtClean="0"/>
              <a:t>Chief Probation Officers, juvenile prosecutors, defenders, delinquency service providers, juvenile court judge, victim services, children, youth administrators came together</a:t>
            </a:r>
          </a:p>
          <a:p>
            <a:pPr marL="0" indent="0">
              <a:buNone/>
            </a:pPr>
            <a:r>
              <a:rPr lang="en-US" sz="2500" b="1" dirty="0" smtClean="0">
                <a:solidFill>
                  <a:srgbClr val="0070C0"/>
                </a:solidFill>
              </a:rPr>
              <a:t>1.Established leadership team  2.Created statement of purpose </a:t>
            </a:r>
          </a:p>
          <a:p>
            <a:pPr marL="0" indent="0">
              <a:buNone/>
            </a:pPr>
            <a:r>
              <a:rPr lang="en-US" sz="2500" dirty="0" smtClean="0"/>
              <a:t>Work in partnership to enhance capacity of Pennsylvania </a:t>
            </a:r>
            <a:r>
              <a:rPr lang="en-US" sz="2500" dirty="0" err="1" smtClean="0"/>
              <a:t>jjses</a:t>
            </a:r>
            <a:r>
              <a:rPr lang="en-US" sz="2500" dirty="0" smtClean="0"/>
              <a:t> to achieve balanced and restorative justice mission by </a:t>
            </a:r>
          </a:p>
          <a:p>
            <a:pPr marL="0" indent="0">
              <a:buNone/>
            </a:pPr>
            <a:r>
              <a:rPr lang="en-US" sz="2500" dirty="0"/>
              <a:t>-</a:t>
            </a:r>
            <a:r>
              <a:rPr lang="en-US" sz="2500" dirty="0" smtClean="0"/>
              <a:t>employing evidence-based practice with fidelity at every stage of </a:t>
            </a:r>
            <a:r>
              <a:rPr lang="en-US" sz="2500" dirty="0" err="1" smtClean="0"/>
              <a:t>jj</a:t>
            </a:r>
            <a:r>
              <a:rPr lang="en-US" sz="2500" dirty="0" smtClean="0"/>
              <a:t> process</a:t>
            </a:r>
          </a:p>
          <a:p>
            <a:pPr marL="0" indent="0">
              <a:buNone/>
            </a:pPr>
            <a:r>
              <a:rPr lang="en-US" sz="2500" dirty="0" smtClean="0"/>
              <a:t>-collecting and analyzing the data necessary to measure the results o these efforts; and with this knowledge, striving to continuously improve the quality of the decisions, services and </a:t>
            </a:r>
            <a:r>
              <a:rPr lang="en-US" sz="2500" dirty="0" err="1" smtClean="0"/>
              <a:t>programmes</a:t>
            </a:r>
            <a:r>
              <a:rPr lang="en-US" sz="2500" dirty="0" smtClean="0"/>
              <a:t>.</a:t>
            </a:r>
          </a:p>
          <a:p>
            <a:pPr marL="0" indent="0">
              <a:buNone/>
            </a:pPr>
            <a:r>
              <a:rPr lang="en-US" sz="2400" dirty="0" smtClean="0"/>
              <a:t> </a:t>
            </a:r>
            <a:r>
              <a:rPr lang="en-US" sz="1400" b="1" dirty="0" smtClean="0"/>
              <a:t>( Keith </a:t>
            </a:r>
            <a:r>
              <a:rPr lang="en-US" sz="1400" b="1" dirty="0"/>
              <a:t>S</a:t>
            </a:r>
            <a:r>
              <a:rPr lang="en-US" sz="1400" b="1" dirty="0" smtClean="0"/>
              <a:t>nyder, Deputy Director Pa. Juvenile Court Judges Commission)</a:t>
            </a:r>
          </a:p>
        </p:txBody>
      </p:sp>
      <p:sp>
        <p:nvSpPr>
          <p:cNvPr id="4" name="Slide Number Placeholder 3"/>
          <p:cNvSpPr>
            <a:spLocks noGrp="1"/>
          </p:cNvSpPr>
          <p:nvPr>
            <p:ph type="sldNum" sz="quarter" idx="12"/>
          </p:nvPr>
        </p:nvSpPr>
        <p:spPr/>
        <p:txBody>
          <a:bodyPr/>
          <a:lstStyle/>
          <a:p>
            <a:fld id="{F414A6AE-5A9F-4B07-971E-08B5B51EBB0F}" type="slidenum">
              <a:rPr lang="en-US" smtClean="0"/>
              <a:t>8</a:t>
            </a:fld>
            <a:endParaRPr lang="en-US"/>
          </a:p>
        </p:txBody>
      </p:sp>
    </p:spTree>
    <p:extLst>
      <p:ext uri="{BB962C8B-B14F-4D97-AF65-F5344CB8AC3E}">
        <p14:creationId xmlns:p14="http://schemas.microsoft.com/office/powerpoint/2010/main" val="20089787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487362"/>
          </a:xfrm>
        </p:spPr>
        <p:txBody>
          <a:bodyPr>
            <a:normAutofit fontScale="90000"/>
          </a:bodyPr>
          <a:lstStyle/>
          <a:p>
            <a:r>
              <a:rPr lang="en-US" b="1" dirty="0" smtClean="0">
                <a:solidFill>
                  <a:srgbClr val="FF0000"/>
                </a:solidFill>
              </a:rPr>
              <a:t>DIVERSION PROGRAMES</a:t>
            </a:r>
            <a:endParaRPr lang="en-US" b="1" dirty="0">
              <a:solidFill>
                <a:srgbClr val="FF0000"/>
              </a:solidFill>
            </a:endParaRPr>
          </a:p>
        </p:txBody>
      </p:sp>
      <p:sp>
        <p:nvSpPr>
          <p:cNvPr id="3" name="Content Placeholder 2"/>
          <p:cNvSpPr>
            <a:spLocks noGrp="1"/>
          </p:cNvSpPr>
          <p:nvPr>
            <p:ph idx="1"/>
          </p:nvPr>
        </p:nvSpPr>
        <p:spPr>
          <a:xfrm>
            <a:off x="152400" y="838200"/>
            <a:ext cx="8763000" cy="5791200"/>
          </a:xfrm>
        </p:spPr>
        <p:txBody>
          <a:bodyPr>
            <a:normAutofit lnSpcReduction="10000"/>
          </a:bodyPr>
          <a:lstStyle/>
          <a:p>
            <a:r>
              <a:rPr lang="en-US" sz="2800" b="1" dirty="0">
                <a:solidFill>
                  <a:srgbClr val="00B050"/>
                </a:solidFill>
              </a:rPr>
              <a:t>Juvenile Justice System Enhancement </a:t>
            </a:r>
            <a:r>
              <a:rPr lang="en-US" sz="2800" b="1" dirty="0" smtClean="0">
                <a:solidFill>
                  <a:srgbClr val="00B050"/>
                </a:solidFill>
              </a:rPr>
              <a:t>Strategy(JJSES) </a:t>
            </a:r>
          </a:p>
          <a:p>
            <a:pPr marL="0" indent="0">
              <a:buNone/>
            </a:pPr>
            <a:r>
              <a:rPr lang="en-US" sz="2800" b="1" dirty="0">
                <a:solidFill>
                  <a:srgbClr val="0070C0"/>
                </a:solidFill>
              </a:rPr>
              <a:t>Developed a </a:t>
            </a:r>
            <a:r>
              <a:rPr lang="en-US" sz="2800" b="1" dirty="0" smtClean="0">
                <a:solidFill>
                  <a:srgbClr val="0070C0"/>
                </a:solidFill>
              </a:rPr>
              <a:t>plan/Communicate/Measure Progress</a:t>
            </a:r>
            <a:endParaRPr lang="en-US" sz="2800" dirty="0"/>
          </a:p>
          <a:p>
            <a:r>
              <a:rPr lang="en-US" sz="3000" b="1" dirty="0" smtClean="0">
                <a:solidFill>
                  <a:srgbClr val="00B0F0"/>
                </a:solidFill>
              </a:rPr>
              <a:t>Evidence </a:t>
            </a:r>
            <a:r>
              <a:rPr lang="en-US" sz="3000" b="1" dirty="0">
                <a:solidFill>
                  <a:srgbClr val="00B0F0"/>
                </a:solidFill>
              </a:rPr>
              <a:t>- based practices</a:t>
            </a:r>
            <a:r>
              <a:rPr lang="en-US" sz="3000" dirty="0"/>
              <a:t>:  use of scientific research to guide and inform efficient and effective justice service-guide </a:t>
            </a:r>
            <a:r>
              <a:rPr lang="en-US" sz="3000" dirty="0" smtClean="0"/>
              <a:t>policy/practice. Objective </a:t>
            </a:r>
            <a:r>
              <a:rPr lang="en-US" sz="3000" dirty="0"/>
              <a:t>and more accurate method to determine risk of re-offending</a:t>
            </a:r>
            <a:r>
              <a:rPr lang="en-US" sz="3000" dirty="0" smtClean="0"/>
              <a:t>.</a:t>
            </a:r>
            <a:r>
              <a:rPr lang="en-US" sz="3000" dirty="0"/>
              <a:t> </a:t>
            </a:r>
            <a:endParaRPr lang="en-US" sz="3000" dirty="0" smtClean="0"/>
          </a:p>
          <a:p>
            <a:r>
              <a:rPr lang="en-US" sz="3000" dirty="0" smtClean="0"/>
              <a:t>Research </a:t>
            </a:r>
            <a:r>
              <a:rPr lang="en-US" sz="3000" dirty="0"/>
              <a:t>to improve consistency and </a:t>
            </a:r>
            <a:r>
              <a:rPr lang="en-US" sz="3000" dirty="0" smtClean="0"/>
              <a:t>objectivity. </a:t>
            </a:r>
          </a:p>
          <a:p>
            <a:r>
              <a:rPr lang="en-US" sz="3000" b="1" dirty="0" smtClean="0">
                <a:solidFill>
                  <a:srgbClr val="00B0F0"/>
                </a:solidFill>
              </a:rPr>
              <a:t>Why probation approaches ineffective? </a:t>
            </a:r>
            <a:r>
              <a:rPr lang="en-US" sz="3000" dirty="0" smtClean="0"/>
              <a:t>Too much attention to low risk , too little to high risk, to research, work load too high, system not in alignment, wrong focus</a:t>
            </a:r>
          </a:p>
          <a:p>
            <a:r>
              <a:rPr lang="en-US" sz="3000" dirty="0" smtClean="0"/>
              <a:t>Assessment </a:t>
            </a:r>
            <a:r>
              <a:rPr lang="en-US" sz="3000" dirty="0"/>
              <a:t>of low risk, moderate, high, very high</a:t>
            </a:r>
            <a:r>
              <a:rPr lang="en-US" sz="3000" dirty="0" smtClean="0"/>
              <a:t>.</a:t>
            </a:r>
            <a:endParaRPr lang="en-US" sz="3000" dirty="0"/>
          </a:p>
          <a:p>
            <a:pPr marL="0" indent="0">
              <a:buNone/>
            </a:pPr>
            <a:endParaRPr lang="en-US" sz="3000" dirty="0"/>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F414A6AE-5A9F-4B07-971E-08B5B51EBB0F}" type="slidenum">
              <a:rPr lang="en-US" smtClean="0"/>
              <a:t>9</a:t>
            </a:fld>
            <a:endParaRPr lang="en-US"/>
          </a:p>
        </p:txBody>
      </p:sp>
    </p:spTree>
    <p:extLst>
      <p:ext uri="{BB962C8B-B14F-4D97-AF65-F5344CB8AC3E}">
        <p14:creationId xmlns:p14="http://schemas.microsoft.com/office/powerpoint/2010/main" val="14165190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818</TotalTime>
  <Words>1228</Words>
  <Application>Microsoft Office PowerPoint</Application>
  <PresentationFormat>On-screen Show (4:3)</PresentationFormat>
  <Paragraphs>162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Diversion</vt:lpstr>
      <vt:lpstr>Diversion</vt:lpstr>
      <vt:lpstr>Diversion</vt:lpstr>
      <vt:lpstr>IMPORTANCE OF DIVERSION</vt:lpstr>
      <vt:lpstr>DIVERSION PROGRAMMES</vt:lpstr>
      <vt:lpstr>DIVERSION PROGRAMMES</vt:lpstr>
      <vt:lpstr>DIVERSION PROGRAMMES-International perspectives</vt:lpstr>
      <vt:lpstr>DIVERSION PROGRAMES</vt:lpstr>
      <vt:lpstr>DIVERSION PROGRAMMES-International perspectives</vt:lpstr>
      <vt:lpstr>DIVERSION PROGRAMMES-International Perspectives</vt:lpstr>
      <vt:lpstr>DIVERSION PROGRAMMES-International Perspectives</vt:lpstr>
      <vt:lpstr>DIVERSION PROGRAMMES-International Perspectives</vt:lpstr>
      <vt:lpstr>DIVERSION PROGRAMMES-International Perspectives</vt:lpstr>
      <vt:lpstr>DIVERSION</vt:lpstr>
    </vt:vector>
  </TitlesOfParts>
  <Company>FIU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Hazel</dc:creator>
  <cp:lastModifiedBy>Alana</cp:lastModifiedBy>
  <cp:revision>53</cp:revision>
  <dcterms:created xsi:type="dcterms:W3CDTF">2013-08-23T12:29:55Z</dcterms:created>
  <dcterms:modified xsi:type="dcterms:W3CDTF">2013-10-16T15:27:08Z</dcterms:modified>
</cp:coreProperties>
</file>